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commentAuthors.xml" ContentType="application/vnd.openxmlformats-officedocument.presentationml.commentAuthors+xml"/>
  <Default Extension="gif" ContentType="image/gif"/>
  <Override PartName="/ppt/notesSlides/notesSlide8.xml" ContentType="application/vnd.openxmlformats-officedocument.presentationml.notesSlide+xml"/>
  <Override PartName="/ppt/diagrams/layout2.xml" ContentType="application/vnd.openxmlformats-officedocument.drawingml.diagramLayout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33"/>
  </p:notesMasterIdLst>
  <p:handoutMasterIdLst>
    <p:handoutMasterId r:id="rId34"/>
  </p:handoutMasterIdLst>
  <p:sldIdLst>
    <p:sldId id="1199" r:id="rId2"/>
    <p:sldId id="1216" r:id="rId3"/>
    <p:sldId id="1219" r:id="rId4"/>
    <p:sldId id="1222" r:id="rId5"/>
    <p:sldId id="1215" r:id="rId6"/>
    <p:sldId id="1220" r:id="rId7"/>
    <p:sldId id="1223" r:id="rId8"/>
    <p:sldId id="1224" r:id="rId9"/>
    <p:sldId id="1226" r:id="rId10"/>
    <p:sldId id="1227" r:id="rId11"/>
    <p:sldId id="1221" r:id="rId12"/>
    <p:sldId id="1237" r:id="rId13"/>
    <p:sldId id="1202" r:id="rId14"/>
    <p:sldId id="1238" r:id="rId15"/>
    <p:sldId id="1252" r:id="rId16"/>
    <p:sldId id="1246" r:id="rId17"/>
    <p:sldId id="1253" r:id="rId18"/>
    <p:sldId id="1232" r:id="rId19"/>
    <p:sldId id="1233" r:id="rId20"/>
    <p:sldId id="1231" r:id="rId21"/>
    <p:sldId id="1235" r:id="rId22"/>
    <p:sldId id="1254" r:id="rId23"/>
    <p:sldId id="1245" r:id="rId24"/>
    <p:sldId id="1255" r:id="rId25"/>
    <p:sldId id="1239" r:id="rId26"/>
    <p:sldId id="1256" r:id="rId27"/>
    <p:sldId id="1251" r:id="rId28"/>
    <p:sldId id="1236" r:id="rId29"/>
    <p:sldId id="1249" r:id="rId30"/>
    <p:sldId id="1247" r:id="rId31"/>
    <p:sldId id="1200" r:id="rId32"/>
  </p:sldIdLst>
  <p:sldSz cx="9144000" cy="6858000" type="screen4x3"/>
  <p:notesSz cx="6985000" cy="9283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900" b="1" kern="1200">
        <a:solidFill>
          <a:srgbClr val="0050A0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900" b="1" kern="1200">
        <a:solidFill>
          <a:srgbClr val="0050A0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900" b="1" kern="1200">
        <a:solidFill>
          <a:srgbClr val="0050A0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900" b="1" kern="1200">
        <a:solidFill>
          <a:srgbClr val="0050A0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900" b="1" kern="1200">
        <a:solidFill>
          <a:srgbClr val="0050A0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900" b="1" kern="1200">
        <a:solidFill>
          <a:srgbClr val="0050A0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sz="900" b="1" kern="1200">
        <a:solidFill>
          <a:srgbClr val="0050A0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sz="900" b="1" kern="1200">
        <a:solidFill>
          <a:srgbClr val="0050A0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sz="900" b="1" kern="1200">
        <a:solidFill>
          <a:srgbClr val="0050A0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tephen Cohen" initials="spc" lastIdx="6" clrIdx="0"/>
  <p:cmAuthor id="1" name="Stephen Ryden-Lloyd" initials="SRL" lastIdx="6" clrIdx="1"/>
  <p:cmAuthor id="2" name="Stephen Casbeer" initials="SC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33"/>
    <a:srgbClr val="C0E399"/>
    <a:srgbClr val="F9CDB9"/>
    <a:srgbClr val="FFE181"/>
    <a:srgbClr val="7D9EDF"/>
    <a:srgbClr val="0072C6"/>
    <a:srgbClr val="3366CC"/>
    <a:srgbClr val="0066CC"/>
    <a:srgbClr val="003DB8"/>
    <a:srgbClr val="D9D9D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4710" autoAdjust="0"/>
    <p:restoredTop sz="90833" autoAdjust="0"/>
  </p:normalViewPr>
  <p:slideViewPr>
    <p:cSldViewPr>
      <p:cViewPr varScale="1">
        <p:scale>
          <a:sx n="75" d="100"/>
          <a:sy n="75" d="100"/>
        </p:scale>
        <p:origin x="-1344" y="-96"/>
      </p:cViewPr>
      <p:guideLst>
        <p:guide orient="horz" pos="4047"/>
        <p:guide pos="195"/>
      </p:guideLst>
    </p:cSldViewPr>
  </p:slideViewPr>
  <p:outlineViewPr>
    <p:cViewPr>
      <p:scale>
        <a:sx n="33" d="100"/>
        <a:sy n="33" d="100"/>
      </p:scale>
      <p:origin x="0" y="1880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1452" y="-102"/>
      </p:cViewPr>
      <p:guideLst>
        <p:guide orient="horz" pos="2925"/>
        <p:guide pos="2200"/>
      </p:guideLst>
    </p:cSldViewPr>
  </p:notesViewPr>
  <p:gridSpacing cx="39327138" cy="3932713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commentAuthors" Target="comment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9888AC4-4597-443E-91FD-31763016D285}" type="doc">
      <dgm:prSet loTypeId="urn:microsoft.com/office/officeart/2005/8/layout/vList2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7E7C079-B4E7-4F01-8F83-B396BCF39E1B}">
      <dgm:prSet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>
        <a:ln>
          <a:solidFill>
            <a:schemeClr val="bg1"/>
          </a:solidFill>
        </a:ln>
      </dgm:spPr>
      <dgm:t>
        <a:bodyPr anchor="b"/>
        <a:lstStyle/>
        <a:p>
          <a:pPr marL="0" indent="0" algn="ctr" defTabSz="914400" rtl="0">
            <a:spcAft>
              <a:spcPts val="300"/>
            </a:spcAft>
            <a:tabLst/>
          </a:pPr>
          <a:r>
            <a:rPr lang="en-US" sz="1400" b="1" i="0" baseline="0" dirty="0" smtClean="0">
              <a:solidFill>
                <a:schemeClr val="bg1"/>
              </a:solidFill>
              <a:latin typeface="Calibri" pitchFamily="34" charset="0"/>
            </a:rPr>
            <a:t>Supported by: DTDs;  content, digital asset repositories; policies; workflow management; metadata; </a:t>
          </a:r>
        </a:p>
        <a:p>
          <a:pPr marL="0" indent="0" algn="ctr" defTabSz="914400" rtl="0">
            <a:spcAft>
              <a:spcPts val="300"/>
            </a:spcAft>
            <a:tabLst/>
          </a:pPr>
          <a:r>
            <a:rPr lang="en-US" sz="1400" b="1" i="0" baseline="0" dirty="0" smtClean="0">
              <a:solidFill>
                <a:schemeClr val="bg1"/>
              </a:solidFill>
              <a:latin typeface="Calibri" pitchFamily="34" charset="0"/>
            </a:rPr>
            <a:t>rights management; resources; product definitions; internal and external systems</a:t>
          </a:r>
          <a:endParaRPr lang="en-US" sz="1400" b="1" i="0" baseline="0" dirty="0">
            <a:solidFill>
              <a:schemeClr val="bg1"/>
            </a:solidFill>
            <a:latin typeface="Calibri" pitchFamily="34" charset="0"/>
          </a:endParaRPr>
        </a:p>
      </dgm:t>
    </dgm:pt>
    <dgm:pt modelId="{F56001F2-591E-4223-851C-2E45527D8EC3}" type="parTrans" cxnId="{43700096-C228-462B-B63F-199594A9DC0F}">
      <dgm:prSet/>
      <dgm:spPr/>
      <dgm:t>
        <a:bodyPr/>
        <a:lstStyle/>
        <a:p>
          <a:endParaRPr lang="en-US" sz="1400" b="1">
            <a:solidFill>
              <a:schemeClr val="tx1"/>
            </a:solidFill>
          </a:endParaRPr>
        </a:p>
      </dgm:t>
    </dgm:pt>
    <dgm:pt modelId="{C5A0176E-1D0B-47C6-9891-EBB828BDCE7A}" type="sibTrans" cxnId="{43700096-C228-462B-B63F-199594A9DC0F}">
      <dgm:prSet/>
      <dgm:spPr/>
      <dgm:t>
        <a:bodyPr/>
        <a:lstStyle/>
        <a:p>
          <a:endParaRPr lang="en-US" sz="1400" b="1">
            <a:solidFill>
              <a:schemeClr val="tx1"/>
            </a:solidFill>
          </a:endParaRPr>
        </a:p>
      </dgm:t>
    </dgm:pt>
    <dgm:pt modelId="{46DCCAF0-C7BC-429D-8A1C-752A11E57D7D}" type="pres">
      <dgm:prSet presAssocID="{F9888AC4-4597-443E-91FD-31763016D28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FAEB4F9-04ED-4A3F-A961-44D0CE0AA195}" type="pres">
      <dgm:prSet presAssocID="{A7E7C079-B4E7-4F01-8F83-B396BCF39E1B}" presName="parentText" presStyleLbl="node1" presStyleIdx="0" presStyleCnt="1" custScaleY="107631" custLinFactNeighborY="724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3700096-C228-462B-B63F-199594A9DC0F}" srcId="{F9888AC4-4597-443E-91FD-31763016D285}" destId="{A7E7C079-B4E7-4F01-8F83-B396BCF39E1B}" srcOrd="0" destOrd="0" parTransId="{F56001F2-591E-4223-851C-2E45527D8EC3}" sibTransId="{C5A0176E-1D0B-47C6-9891-EBB828BDCE7A}"/>
    <dgm:cxn modelId="{907E1D5C-040D-4346-BA80-1F3FA68AB0A5}" type="presOf" srcId="{F9888AC4-4597-443E-91FD-31763016D285}" destId="{46DCCAF0-C7BC-429D-8A1C-752A11E57D7D}" srcOrd="0" destOrd="0" presId="urn:microsoft.com/office/officeart/2005/8/layout/vList2"/>
    <dgm:cxn modelId="{CC55DCB1-C749-46D3-A9D4-459849921C65}" type="presOf" srcId="{A7E7C079-B4E7-4F01-8F83-B396BCF39E1B}" destId="{AFAEB4F9-04ED-4A3F-A961-44D0CE0AA195}" srcOrd="0" destOrd="0" presId="urn:microsoft.com/office/officeart/2005/8/layout/vList2"/>
    <dgm:cxn modelId="{D02FC5D4-6B2C-4E12-B85F-73003A17EDFF}" type="presParOf" srcId="{46DCCAF0-C7BC-429D-8A1C-752A11E57D7D}" destId="{AFAEB4F9-04ED-4A3F-A961-44D0CE0AA195}" srcOrd="0" destOrd="0" presId="urn:microsoft.com/office/officeart/2005/8/layout/vList2"/>
  </dgm:cxnLst>
  <dgm:bg>
    <a:noFill/>
  </dgm:bg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6ED9D16-C928-4E99-85FC-D84344B44F30}" type="doc">
      <dgm:prSet loTypeId="urn:microsoft.com/office/officeart/2005/8/layout/chevron1" loCatId="process" qsTypeId="urn:microsoft.com/office/officeart/2005/8/quickstyle/3d4" qsCatId="3D" csTypeId="urn:microsoft.com/office/officeart/2005/8/colors/accent2_2" csCatId="accent2" phldr="1"/>
      <dgm:spPr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</dgm:spPr>
    </dgm:pt>
    <dgm:pt modelId="{EDE11828-AC8A-4194-A830-E18359555F8B}">
      <dgm:prSet phldrT="[Text]" custT="1"/>
      <dgm:spPr>
        <a:solidFill>
          <a:srgbClr val="00B0F0"/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pPr>
            <a:spcAft>
              <a:spcPts val="0"/>
            </a:spcAft>
          </a:pPr>
          <a:r>
            <a:rPr lang="en-US" sz="1400" b="1" dirty="0" smtClean="0">
              <a:solidFill>
                <a:schemeClr val="bg1"/>
              </a:solidFill>
              <a:latin typeface="Calibri" pitchFamily="34" charset="0"/>
            </a:rPr>
            <a:t>Source / Create</a:t>
          </a:r>
          <a:endParaRPr lang="en-US" sz="1400" b="1" dirty="0">
            <a:solidFill>
              <a:schemeClr val="bg1"/>
            </a:solidFill>
            <a:latin typeface="Calibri" pitchFamily="34" charset="0"/>
          </a:endParaRPr>
        </a:p>
      </dgm:t>
    </dgm:pt>
    <dgm:pt modelId="{C17F5AEB-457F-4383-82F2-A2EF0844FA9B}" type="parTrans" cxnId="{AF68DA71-4F98-41F5-ACF9-E4B0D5BB360F}">
      <dgm:prSet/>
      <dgm:spPr/>
      <dgm:t>
        <a:bodyPr/>
        <a:lstStyle/>
        <a:p>
          <a:endParaRPr lang="en-US" b="1">
            <a:solidFill>
              <a:schemeClr val="bg1"/>
            </a:solidFill>
            <a:latin typeface="Calibri" pitchFamily="34" charset="0"/>
          </a:endParaRPr>
        </a:p>
      </dgm:t>
    </dgm:pt>
    <dgm:pt modelId="{AE9B4645-78FF-46CE-BD56-A61D939CDC24}" type="sibTrans" cxnId="{AF68DA71-4F98-41F5-ACF9-E4B0D5BB360F}">
      <dgm:prSet/>
      <dgm:spPr/>
      <dgm:t>
        <a:bodyPr/>
        <a:lstStyle/>
        <a:p>
          <a:endParaRPr lang="en-US" b="1">
            <a:solidFill>
              <a:schemeClr val="bg1"/>
            </a:solidFill>
            <a:latin typeface="Calibri" pitchFamily="34" charset="0"/>
          </a:endParaRPr>
        </a:p>
      </dgm:t>
    </dgm:pt>
    <dgm:pt modelId="{CE483B64-317E-4A49-8CFC-61F6CA8C3FA5}">
      <dgm:prSet phldrT="[Text]" custT="1"/>
      <dgm:spPr>
        <a:solidFill>
          <a:srgbClr val="00B0F0"/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pPr>
            <a:spcAft>
              <a:spcPts val="0"/>
            </a:spcAft>
          </a:pPr>
          <a:r>
            <a:rPr lang="en-US" sz="1400" b="1" dirty="0" smtClean="0">
              <a:solidFill>
                <a:schemeClr val="bg1"/>
              </a:solidFill>
              <a:latin typeface="Calibri" pitchFamily="34" charset="0"/>
            </a:rPr>
            <a:t>Convert / Structure</a:t>
          </a:r>
          <a:endParaRPr lang="en-US" sz="1300" b="1" dirty="0">
            <a:solidFill>
              <a:schemeClr val="bg1"/>
            </a:solidFill>
            <a:latin typeface="Calibri" pitchFamily="34" charset="0"/>
          </a:endParaRPr>
        </a:p>
      </dgm:t>
    </dgm:pt>
    <dgm:pt modelId="{AFB485C8-5EFD-47A3-898C-584F152418B9}" type="parTrans" cxnId="{85D04021-68A5-4AA5-B294-2D9EC09015E6}">
      <dgm:prSet/>
      <dgm:spPr/>
      <dgm:t>
        <a:bodyPr/>
        <a:lstStyle/>
        <a:p>
          <a:endParaRPr lang="en-US" b="1">
            <a:solidFill>
              <a:schemeClr val="bg1"/>
            </a:solidFill>
            <a:latin typeface="Calibri" pitchFamily="34" charset="0"/>
          </a:endParaRPr>
        </a:p>
      </dgm:t>
    </dgm:pt>
    <dgm:pt modelId="{8518F1B5-F8E0-4F0A-B838-A31EDD82F1A7}" type="sibTrans" cxnId="{85D04021-68A5-4AA5-B294-2D9EC09015E6}">
      <dgm:prSet/>
      <dgm:spPr/>
      <dgm:t>
        <a:bodyPr/>
        <a:lstStyle/>
        <a:p>
          <a:endParaRPr lang="en-US" b="1">
            <a:solidFill>
              <a:schemeClr val="bg1"/>
            </a:solidFill>
            <a:latin typeface="Calibri" pitchFamily="34" charset="0"/>
          </a:endParaRPr>
        </a:p>
      </dgm:t>
    </dgm:pt>
    <dgm:pt modelId="{5BEE3366-65B1-4F96-82AB-922137E0A198}">
      <dgm:prSet phldrT="[Text]" custT="1"/>
      <dgm:spPr>
        <a:solidFill>
          <a:srgbClr val="00B0F0"/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pPr>
            <a:spcAft>
              <a:spcPts val="0"/>
            </a:spcAft>
          </a:pPr>
          <a:r>
            <a:rPr lang="en-US" sz="1400" b="1" dirty="0" smtClean="0">
              <a:solidFill>
                <a:schemeClr val="bg1"/>
              </a:solidFill>
              <a:latin typeface="Calibri" pitchFamily="34" charset="0"/>
            </a:rPr>
            <a:t>Normalize</a:t>
          </a:r>
          <a:endParaRPr lang="en-US" sz="1200" b="1" dirty="0">
            <a:solidFill>
              <a:schemeClr val="bg1"/>
            </a:solidFill>
            <a:latin typeface="Calibri" pitchFamily="34" charset="0"/>
          </a:endParaRPr>
        </a:p>
      </dgm:t>
    </dgm:pt>
    <dgm:pt modelId="{49FD9AE3-C4D8-422C-AAA3-61B9B4EF2FF5}" type="parTrans" cxnId="{EC81B7FE-5155-4405-8D00-3A1AD0B207A0}">
      <dgm:prSet/>
      <dgm:spPr/>
      <dgm:t>
        <a:bodyPr/>
        <a:lstStyle/>
        <a:p>
          <a:endParaRPr lang="en-US" b="1">
            <a:solidFill>
              <a:schemeClr val="bg1"/>
            </a:solidFill>
            <a:latin typeface="Calibri" pitchFamily="34" charset="0"/>
          </a:endParaRPr>
        </a:p>
      </dgm:t>
    </dgm:pt>
    <dgm:pt modelId="{F261E084-5775-4FBF-8E1E-02E11DBEBF75}" type="sibTrans" cxnId="{EC81B7FE-5155-4405-8D00-3A1AD0B207A0}">
      <dgm:prSet/>
      <dgm:spPr/>
      <dgm:t>
        <a:bodyPr/>
        <a:lstStyle/>
        <a:p>
          <a:endParaRPr lang="en-US" b="1">
            <a:solidFill>
              <a:schemeClr val="bg1"/>
            </a:solidFill>
            <a:latin typeface="Calibri" pitchFamily="34" charset="0"/>
          </a:endParaRPr>
        </a:p>
      </dgm:t>
    </dgm:pt>
    <dgm:pt modelId="{C0222643-D92F-455D-A0DE-87F9EF0F7686}">
      <dgm:prSet custT="1"/>
      <dgm:spPr>
        <a:solidFill>
          <a:srgbClr val="00B0F0"/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pPr>
            <a:spcAft>
              <a:spcPts val="0"/>
            </a:spcAft>
          </a:pPr>
          <a:r>
            <a:rPr lang="en-US" sz="1400" b="1" dirty="0" smtClean="0">
              <a:solidFill>
                <a:schemeClr val="bg1"/>
              </a:solidFill>
              <a:latin typeface="Calibri" pitchFamily="34" charset="0"/>
            </a:rPr>
            <a:t>Store / </a:t>
          </a:r>
        </a:p>
        <a:p>
          <a:pPr>
            <a:spcAft>
              <a:spcPts val="0"/>
            </a:spcAft>
          </a:pPr>
          <a:r>
            <a:rPr lang="en-US" sz="1400" b="1" dirty="0" smtClean="0">
              <a:solidFill>
                <a:schemeClr val="bg1"/>
              </a:solidFill>
              <a:latin typeface="Calibri" pitchFamily="34" charset="0"/>
            </a:rPr>
            <a:t>Manage</a:t>
          </a:r>
          <a:endParaRPr lang="en-US" sz="1400" b="1" dirty="0">
            <a:solidFill>
              <a:schemeClr val="bg1"/>
            </a:solidFill>
            <a:latin typeface="Calibri" pitchFamily="34" charset="0"/>
          </a:endParaRPr>
        </a:p>
      </dgm:t>
    </dgm:pt>
    <dgm:pt modelId="{B538CD26-4783-4AB4-A8AC-C1734033C0CE}" type="parTrans" cxnId="{854D4ED3-58E6-410C-8650-0012C1890F4E}">
      <dgm:prSet/>
      <dgm:spPr/>
      <dgm:t>
        <a:bodyPr/>
        <a:lstStyle/>
        <a:p>
          <a:endParaRPr lang="en-US" b="1">
            <a:solidFill>
              <a:schemeClr val="bg1"/>
            </a:solidFill>
            <a:latin typeface="Calibri" pitchFamily="34" charset="0"/>
          </a:endParaRPr>
        </a:p>
      </dgm:t>
    </dgm:pt>
    <dgm:pt modelId="{B527F965-B417-436D-A0B2-D7E497532F9F}" type="sibTrans" cxnId="{854D4ED3-58E6-410C-8650-0012C1890F4E}">
      <dgm:prSet/>
      <dgm:spPr/>
      <dgm:t>
        <a:bodyPr/>
        <a:lstStyle/>
        <a:p>
          <a:endParaRPr lang="en-US" b="1">
            <a:solidFill>
              <a:schemeClr val="bg1"/>
            </a:solidFill>
            <a:latin typeface="Calibri" pitchFamily="34" charset="0"/>
          </a:endParaRPr>
        </a:p>
      </dgm:t>
    </dgm:pt>
    <dgm:pt modelId="{C4C8CBC3-3884-4D35-B354-5928D248E621}">
      <dgm:prSet custT="1"/>
      <dgm:spPr>
        <a:solidFill>
          <a:srgbClr val="00B0F0"/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pPr>
            <a:spcAft>
              <a:spcPts val="0"/>
            </a:spcAft>
          </a:pPr>
          <a:r>
            <a:rPr lang="en-US" sz="1400" b="1" dirty="0" smtClean="0">
              <a:solidFill>
                <a:schemeClr val="bg1"/>
              </a:solidFill>
              <a:latin typeface="Calibri" pitchFamily="34" charset="0"/>
            </a:rPr>
            <a:t>Edit /</a:t>
          </a:r>
        </a:p>
        <a:p>
          <a:pPr>
            <a:spcAft>
              <a:spcPts val="0"/>
            </a:spcAft>
          </a:pPr>
          <a:r>
            <a:rPr lang="en-US" sz="1400" b="1" dirty="0" smtClean="0">
              <a:solidFill>
                <a:schemeClr val="bg1"/>
              </a:solidFill>
              <a:latin typeface="Calibri" pitchFamily="34" charset="0"/>
            </a:rPr>
            <a:t>Enhance</a:t>
          </a:r>
          <a:endParaRPr lang="en-US" sz="1400" b="1" dirty="0">
            <a:solidFill>
              <a:schemeClr val="bg1"/>
            </a:solidFill>
            <a:latin typeface="Calibri" pitchFamily="34" charset="0"/>
          </a:endParaRPr>
        </a:p>
      </dgm:t>
    </dgm:pt>
    <dgm:pt modelId="{4A5E1C74-69A3-47E3-A232-EA7FE424EEB1}" type="parTrans" cxnId="{0ECA921A-72A1-4C2E-9196-EE316B93574D}">
      <dgm:prSet/>
      <dgm:spPr/>
      <dgm:t>
        <a:bodyPr/>
        <a:lstStyle/>
        <a:p>
          <a:endParaRPr lang="en-US" b="1">
            <a:solidFill>
              <a:schemeClr val="bg1"/>
            </a:solidFill>
            <a:latin typeface="Calibri" pitchFamily="34" charset="0"/>
          </a:endParaRPr>
        </a:p>
      </dgm:t>
    </dgm:pt>
    <dgm:pt modelId="{3D01BB80-0EB5-4853-980C-1C8EECE0B437}" type="sibTrans" cxnId="{0ECA921A-72A1-4C2E-9196-EE316B93574D}">
      <dgm:prSet/>
      <dgm:spPr/>
      <dgm:t>
        <a:bodyPr/>
        <a:lstStyle/>
        <a:p>
          <a:endParaRPr lang="en-US" b="1">
            <a:solidFill>
              <a:schemeClr val="bg1"/>
            </a:solidFill>
            <a:latin typeface="Calibri" pitchFamily="34" charset="0"/>
          </a:endParaRPr>
        </a:p>
      </dgm:t>
    </dgm:pt>
    <dgm:pt modelId="{4D2BAF41-85A1-4428-952C-89790F5BD7D6}">
      <dgm:prSet custT="1"/>
      <dgm:spPr>
        <a:solidFill>
          <a:srgbClr val="00B0F0"/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pPr>
            <a:spcAft>
              <a:spcPts val="0"/>
            </a:spcAft>
          </a:pPr>
          <a:r>
            <a:rPr lang="en-US" sz="1400" b="1" dirty="0" smtClean="0">
              <a:solidFill>
                <a:schemeClr val="bg1"/>
              </a:solidFill>
              <a:latin typeface="Calibri" pitchFamily="34" charset="0"/>
            </a:rPr>
            <a:t>Product Assembly</a:t>
          </a:r>
          <a:endParaRPr lang="en-US" sz="1400" b="1" dirty="0">
            <a:solidFill>
              <a:schemeClr val="bg1"/>
            </a:solidFill>
            <a:latin typeface="Calibri" pitchFamily="34" charset="0"/>
          </a:endParaRPr>
        </a:p>
      </dgm:t>
    </dgm:pt>
    <dgm:pt modelId="{8FDC0038-3E36-4CDB-9011-50A62270660D}" type="parTrans" cxnId="{6873684B-119E-490A-9288-6045D1AA0D30}">
      <dgm:prSet/>
      <dgm:spPr/>
      <dgm:t>
        <a:bodyPr/>
        <a:lstStyle/>
        <a:p>
          <a:endParaRPr lang="en-US" b="1">
            <a:solidFill>
              <a:schemeClr val="bg1"/>
            </a:solidFill>
            <a:latin typeface="Calibri" pitchFamily="34" charset="0"/>
          </a:endParaRPr>
        </a:p>
      </dgm:t>
    </dgm:pt>
    <dgm:pt modelId="{1D8F6743-6397-41AC-A205-3FE4AD495639}" type="sibTrans" cxnId="{6873684B-119E-490A-9288-6045D1AA0D30}">
      <dgm:prSet/>
      <dgm:spPr/>
      <dgm:t>
        <a:bodyPr/>
        <a:lstStyle/>
        <a:p>
          <a:endParaRPr lang="en-US" b="1">
            <a:solidFill>
              <a:schemeClr val="bg1"/>
            </a:solidFill>
            <a:latin typeface="Calibri" pitchFamily="34" charset="0"/>
          </a:endParaRPr>
        </a:p>
      </dgm:t>
    </dgm:pt>
    <dgm:pt modelId="{74C83559-0D84-44E5-9B8B-B4CB27FD6FD2}">
      <dgm:prSet custT="1"/>
      <dgm:spPr>
        <a:solidFill>
          <a:srgbClr val="00B0F0"/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pPr>
            <a:spcAft>
              <a:spcPts val="0"/>
            </a:spcAft>
          </a:pPr>
          <a:r>
            <a:rPr lang="en-US" sz="1400" b="1" dirty="0" smtClean="0">
              <a:solidFill>
                <a:schemeClr val="bg1"/>
              </a:solidFill>
              <a:latin typeface="Calibri" pitchFamily="34" charset="0"/>
            </a:rPr>
            <a:t>Publish / Distribute</a:t>
          </a:r>
          <a:endParaRPr lang="en-US" sz="1400" b="1" dirty="0">
            <a:solidFill>
              <a:schemeClr val="bg1"/>
            </a:solidFill>
            <a:latin typeface="Calibri" pitchFamily="34" charset="0"/>
          </a:endParaRPr>
        </a:p>
      </dgm:t>
    </dgm:pt>
    <dgm:pt modelId="{6D1023A6-A025-4993-8547-EC294449F3BC}" type="parTrans" cxnId="{9E2D2034-76E3-4ACB-B867-375C2FBF93AF}">
      <dgm:prSet/>
      <dgm:spPr/>
      <dgm:t>
        <a:bodyPr/>
        <a:lstStyle/>
        <a:p>
          <a:endParaRPr lang="en-US" b="1">
            <a:solidFill>
              <a:schemeClr val="bg1"/>
            </a:solidFill>
            <a:latin typeface="Calibri" pitchFamily="34" charset="0"/>
          </a:endParaRPr>
        </a:p>
      </dgm:t>
    </dgm:pt>
    <dgm:pt modelId="{983A0A0E-1D84-4CDA-9AB4-092A29CF0012}" type="sibTrans" cxnId="{9E2D2034-76E3-4ACB-B867-375C2FBF93AF}">
      <dgm:prSet/>
      <dgm:spPr/>
      <dgm:t>
        <a:bodyPr/>
        <a:lstStyle/>
        <a:p>
          <a:endParaRPr lang="en-US" b="1">
            <a:solidFill>
              <a:schemeClr val="bg1"/>
            </a:solidFill>
            <a:latin typeface="Calibri" pitchFamily="34" charset="0"/>
          </a:endParaRPr>
        </a:p>
      </dgm:t>
    </dgm:pt>
    <dgm:pt modelId="{B85DE289-BEA1-4AE0-82A6-C25AA98C76D1}" type="pres">
      <dgm:prSet presAssocID="{A6ED9D16-C928-4E99-85FC-D84344B44F30}" presName="Name0" presStyleCnt="0">
        <dgm:presLayoutVars>
          <dgm:dir/>
          <dgm:animLvl val="lvl"/>
          <dgm:resizeHandles val="exact"/>
        </dgm:presLayoutVars>
      </dgm:prSet>
      <dgm:spPr/>
    </dgm:pt>
    <dgm:pt modelId="{F0F48425-8048-467E-B137-AD8564E25637}" type="pres">
      <dgm:prSet presAssocID="{EDE11828-AC8A-4194-A830-E18359555F8B}" presName="parTxOnly" presStyleLbl="node1" presStyleIdx="0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6835895-E1EA-4DC4-A7AA-1FA1A2C8D22D}" type="pres">
      <dgm:prSet presAssocID="{AE9B4645-78FF-46CE-BD56-A61D939CDC24}" presName="parTxOnlySpace" presStyleCnt="0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</dgm:pt>
    <dgm:pt modelId="{1E7B0E1D-20DA-4C9E-9391-417104EAB591}" type="pres">
      <dgm:prSet presAssocID="{CE483B64-317E-4A49-8CFC-61F6CA8C3FA5}" presName="parTxOnly" presStyleLbl="node1" presStyleIdx="1" presStyleCnt="7" custScaleX="11278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B8D2941-9B2A-4763-A312-D99A1803D49E}" type="pres">
      <dgm:prSet presAssocID="{8518F1B5-F8E0-4F0A-B838-A31EDD82F1A7}" presName="parTxOnlySpace" presStyleCnt="0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</dgm:pt>
    <dgm:pt modelId="{12D1722C-9109-42E0-8129-F00D6FBE2747}" type="pres">
      <dgm:prSet presAssocID="{5BEE3366-65B1-4F96-82AB-922137E0A198}" presName="parTxOnly" presStyleLbl="node1" presStyleIdx="2" presStyleCnt="7" custScaleX="10765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661C7CC-B067-45BF-A9E4-BBCBD4BA882C}" type="pres">
      <dgm:prSet presAssocID="{F261E084-5775-4FBF-8E1E-02E11DBEBF75}" presName="parTxOnlySpace" presStyleCnt="0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</dgm:pt>
    <dgm:pt modelId="{955BE48B-A915-4251-BCA1-6515FDE2E1DB}" type="pres">
      <dgm:prSet presAssocID="{C0222643-D92F-455D-A0DE-87F9EF0F7686}" presName="parTxOnly" presStyleLbl="node1" presStyleIdx="3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81DB701-1DBC-4E25-B617-E293B229423B}" type="pres">
      <dgm:prSet presAssocID="{B527F965-B417-436D-A0B2-D7E497532F9F}" presName="parTxOnlySpace" presStyleCnt="0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</dgm:pt>
    <dgm:pt modelId="{C8BD0E23-7B87-4FF1-9302-0F8AD9155C2D}" type="pres">
      <dgm:prSet presAssocID="{C4C8CBC3-3884-4D35-B354-5928D248E621}" presName="parTxOnly" presStyleLbl="node1" presStyleIdx="4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630BC5D-C50A-442E-9EF5-B553B8D0E64C}" type="pres">
      <dgm:prSet presAssocID="{3D01BB80-0EB5-4853-980C-1C8EECE0B437}" presName="parTxOnlySpace" presStyleCnt="0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</dgm:pt>
    <dgm:pt modelId="{D031BE81-8F20-4828-B7E6-24F4C923AF8B}" type="pres">
      <dgm:prSet presAssocID="{4D2BAF41-85A1-4428-952C-89790F5BD7D6}" presName="parTxOnly" presStyleLbl="node1" presStyleIdx="5" presStyleCnt="7" custScaleX="11423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F606420-AE54-4A4B-ADB6-EF758F5A9489}" type="pres">
      <dgm:prSet presAssocID="{1D8F6743-6397-41AC-A205-3FE4AD495639}" presName="parTxOnlySpace" presStyleCnt="0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</dgm:pt>
    <dgm:pt modelId="{4C5BA104-5354-4D54-8B1D-7F51A341BD61}" type="pres">
      <dgm:prSet presAssocID="{74C83559-0D84-44E5-9B8B-B4CB27FD6FD2}" presName="parTxOnly" presStyleLbl="node1" presStyleIdx="6" presStyleCnt="7" custScaleX="11886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7E917AB-1D67-4AED-AC4C-F1ED8B743E80}" type="presOf" srcId="{CE483B64-317E-4A49-8CFC-61F6CA8C3FA5}" destId="{1E7B0E1D-20DA-4C9E-9391-417104EAB591}" srcOrd="0" destOrd="0" presId="urn:microsoft.com/office/officeart/2005/8/layout/chevron1"/>
    <dgm:cxn modelId="{6873684B-119E-490A-9288-6045D1AA0D30}" srcId="{A6ED9D16-C928-4E99-85FC-D84344B44F30}" destId="{4D2BAF41-85A1-4428-952C-89790F5BD7D6}" srcOrd="5" destOrd="0" parTransId="{8FDC0038-3E36-4CDB-9011-50A62270660D}" sibTransId="{1D8F6743-6397-41AC-A205-3FE4AD495639}"/>
    <dgm:cxn modelId="{E659B281-87E6-4113-A89C-9A6B71B11E66}" type="presOf" srcId="{4D2BAF41-85A1-4428-952C-89790F5BD7D6}" destId="{D031BE81-8F20-4828-B7E6-24F4C923AF8B}" srcOrd="0" destOrd="0" presId="urn:microsoft.com/office/officeart/2005/8/layout/chevron1"/>
    <dgm:cxn modelId="{0ECA921A-72A1-4C2E-9196-EE316B93574D}" srcId="{A6ED9D16-C928-4E99-85FC-D84344B44F30}" destId="{C4C8CBC3-3884-4D35-B354-5928D248E621}" srcOrd="4" destOrd="0" parTransId="{4A5E1C74-69A3-47E3-A232-EA7FE424EEB1}" sibTransId="{3D01BB80-0EB5-4853-980C-1C8EECE0B437}"/>
    <dgm:cxn modelId="{9E2D2034-76E3-4ACB-B867-375C2FBF93AF}" srcId="{A6ED9D16-C928-4E99-85FC-D84344B44F30}" destId="{74C83559-0D84-44E5-9B8B-B4CB27FD6FD2}" srcOrd="6" destOrd="0" parTransId="{6D1023A6-A025-4993-8547-EC294449F3BC}" sibTransId="{983A0A0E-1D84-4CDA-9AB4-092A29CF0012}"/>
    <dgm:cxn modelId="{41D11EF8-76A2-4FA7-BCC3-11D51A0F3C58}" type="presOf" srcId="{A6ED9D16-C928-4E99-85FC-D84344B44F30}" destId="{B85DE289-BEA1-4AE0-82A6-C25AA98C76D1}" srcOrd="0" destOrd="0" presId="urn:microsoft.com/office/officeart/2005/8/layout/chevron1"/>
    <dgm:cxn modelId="{5C31F8BD-F279-4E30-A7E2-4FAA4120B3E1}" type="presOf" srcId="{74C83559-0D84-44E5-9B8B-B4CB27FD6FD2}" destId="{4C5BA104-5354-4D54-8B1D-7F51A341BD61}" srcOrd="0" destOrd="0" presId="urn:microsoft.com/office/officeart/2005/8/layout/chevron1"/>
    <dgm:cxn modelId="{EC81B7FE-5155-4405-8D00-3A1AD0B207A0}" srcId="{A6ED9D16-C928-4E99-85FC-D84344B44F30}" destId="{5BEE3366-65B1-4F96-82AB-922137E0A198}" srcOrd="2" destOrd="0" parTransId="{49FD9AE3-C4D8-422C-AAA3-61B9B4EF2FF5}" sibTransId="{F261E084-5775-4FBF-8E1E-02E11DBEBF75}"/>
    <dgm:cxn modelId="{4E2D5BFF-E3A0-4BD6-BDA6-3775DFCB86C1}" type="presOf" srcId="{C4C8CBC3-3884-4D35-B354-5928D248E621}" destId="{C8BD0E23-7B87-4FF1-9302-0F8AD9155C2D}" srcOrd="0" destOrd="0" presId="urn:microsoft.com/office/officeart/2005/8/layout/chevron1"/>
    <dgm:cxn modelId="{85D04021-68A5-4AA5-B294-2D9EC09015E6}" srcId="{A6ED9D16-C928-4E99-85FC-D84344B44F30}" destId="{CE483B64-317E-4A49-8CFC-61F6CA8C3FA5}" srcOrd="1" destOrd="0" parTransId="{AFB485C8-5EFD-47A3-898C-584F152418B9}" sibTransId="{8518F1B5-F8E0-4F0A-B838-A31EDD82F1A7}"/>
    <dgm:cxn modelId="{5DB01551-ADA2-49AD-A983-B46FCDB9ECAC}" type="presOf" srcId="{EDE11828-AC8A-4194-A830-E18359555F8B}" destId="{F0F48425-8048-467E-B137-AD8564E25637}" srcOrd="0" destOrd="0" presId="urn:microsoft.com/office/officeart/2005/8/layout/chevron1"/>
    <dgm:cxn modelId="{5CABCBAD-742F-4F76-B9C7-49BC9ADC153C}" type="presOf" srcId="{C0222643-D92F-455D-A0DE-87F9EF0F7686}" destId="{955BE48B-A915-4251-BCA1-6515FDE2E1DB}" srcOrd="0" destOrd="0" presId="urn:microsoft.com/office/officeart/2005/8/layout/chevron1"/>
    <dgm:cxn modelId="{AF68DA71-4F98-41F5-ACF9-E4B0D5BB360F}" srcId="{A6ED9D16-C928-4E99-85FC-D84344B44F30}" destId="{EDE11828-AC8A-4194-A830-E18359555F8B}" srcOrd="0" destOrd="0" parTransId="{C17F5AEB-457F-4383-82F2-A2EF0844FA9B}" sibTransId="{AE9B4645-78FF-46CE-BD56-A61D939CDC24}"/>
    <dgm:cxn modelId="{854D4ED3-58E6-410C-8650-0012C1890F4E}" srcId="{A6ED9D16-C928-4E99-85FC-D84344B44F30}" destId="{C0222643-D92F-455D-A0DE-87F9EF0F7686}" srcOrd="3" destOrd="0" parTransId="{B538CD26-4783-4AB4-A8AC-C1734033C0CE}" sibTransId="{B527F965-B417-436D-A0B2-D7E497532F9F}"/>
    <dgm:cxn modelId="{50BBBF03-137D-4349-B482-70C8F52176B1}" type="presOf" srcId="{5BEE3366-65B1-4F96-82AB-922137E0A198}" destId="{12D1722C-9109-42E0-8129-F00D6FBE2747}" srcOrd="0" destOrd="0" presId="urn:microsoft.com/office/officeart/2005/8/layout/chevron1"/>
    <dgm:cxn modelId="{E4F74163-6297-4851-B3F9-D9AFD442C09B}" type="presParOf" srcId="{B85DE289-BEA1-4AE0-82A6-C25AA98C76D1}" destId="{F0F48425-8048-467E-B137-AD8564E25637}" srcOrd="0" destOrd="0" presId="urn:microsoft.com/office/officeart/2005/8/layout/chevron1"/>
    <dgm:cxn modelId="{F4E4C02E-89C4-4960-AD91-92FBE941AA8C}" type="presParOf" srcId="{B85DE289-BEA1-4AE0-82A6-C25AA98C76D1}" destId="{46835895-E1EA-4DC4-A7AA-1FA1A2C8D22D}" srcOrd="1" destOrd="0" presId="urn:microsoft.com/office/officeart/2005/8/layout/chevron1"/>
    <dgm:cxn modelId="{B639E763-59E0-4855-B785-CA78C10EA4F6}" type="presParOf" srcId="{B85DE289-BEA1-4AE0-82A6-C25AA98C76D1}" destId="{1E7B0E1D-20DA-4C9E-9391-417104EAB591}" srcOrd="2" destOrd="0" presId="urn:microsoft.com/office/officeart/2005/8/layout/chevron1"/>
    <dgm:cxn modelId="{9BF8E00B-ECAC-49E1-B440-818B2AC9E8F5}" type="presParOf" srcId="{B85DE289-BEA1-4AE0-82A6-C25AA98C76D1}" destId="{BB8D2941-9B2A-4763-A312-D99A1803D49E}" srcOrd="3" destOrd="0" presId="urn:microsoft.com/office/officeart/2005/8/layout/chevron1"/>
    <dgm:cxn modelId="{3F360CA8-4F85-4364-BE15-1F0D56513004}" type="presParOf" srcId="{B85DE289-BEA1-4AE0-82A6-C25AA98C76D1}" destId="{12D1722C-9109-42E0-8129-F00D6FBE2747}" srcOrd="4" destOrd="0" presId="urn:microsoft.com/office/officeart/2005/8/layout/chevron1"/>
    <dgm:cxn modelId="{242245BC-4CD6-44AE-9B9C-96A742D3E4C4}" type="presParOf" srcId="{B85DE289-BEA1-4AE0-82A6-C25AA98C76D1}" destId="{4661C7CC-B067-45BF-A9E4-BBCBD4BA882C}" srcOrd="5" destOrd="0" presId="urn:microsoft.com/office/officeart/2005/8/layout/chevron1"/>
    <dgm:cxn modelId="{37DD81A6-1EE9-484B-B235-9342DDE7EEC6}" type="presParOf" srcId="{B85DE289-BEA1-4AE0-82A6-C25AA98C76D1}" destId="{955BE48B-A915-4251-BCA1-6515FDE2E1DB}" srcOrd="6" destOrd="0" presId="urn:microsoft.com/office/officeart/2005/8/layout/chevron1"/>
    <dgm:cxn modelId="{369144A5-A72B-43C2-87F2-4E773079B5CD}" type="presParOf" srcId="{B85DE289-BEA1-4AE0-82A6-C25AA98C76D1}" destId="{D81DB701-1DBC-4E25-B617-E293B229423B}" srcOrd="7" destOrd="0" presId="urn:microsoft.com/office/officeart/2005/8/layout/chevron1"/>
    <dgm:cxn modelId="{1120B63E-4776-4463-9286-9A3ADDB2E826}" type="presParOf" srcId="{B85DE289-BEA1-4AE0-82A6-C25AA98C76D1}" destId="{C8BD0E23-7B87-4FF1-9302-0F8AD9155C2D}" srcOrd="8" destOrd="0" presId="urn:microsoft.com/office/officeart/2005/8/layout/chevron1"/>
    <dgm:cxn modelId="{F8E6FB48-FF74-4C6C-AF64-F79779D37AAD}" type="presParOf" srcId="{B85DE289-BEA1-4AE0-82A6-C25AA98C76D1}" destId="{5630BC5D-C50A-442E-9EF5-B553B8D0E64C}" srcOrd="9" destOrd="0" presId="urn:microsoft.com/office/officeart/2005/8/layout/chevron1"/>
    <dgm:cxn modelId="{92A722DB-CF12-4F1A-8801-DAB85092F2CD}" type="presParOf" srcId="{B85DE289-BEA1-4AE0-82A6-C25AA98C76D1}" destId="{D031BE81-8F20-4828-B7E6-24F4C923AF8B}" srcOrd="10" destOrd="0" presId="urn:microsoft.com/office/officeart/2005/8/layout/chevron1"/>
    <dgm:cxn modelId="{A829E57D-2493-4CB9-8793-3F437963D2A6}" type="presParOf" srcId="{B85DE289-BEA1-4AE0-82A6-C25AA98C76D1}" destId="{0F606420-AE54-4A4B-ADB6-EF758F5A9489}" srcOrd="11" destOrd="0" presId="urn:microsoft.com/office/officeart/2005/8/layout/chevron1"/>
    <dgm:cxn modelId="{A380319D-802C-4202-8993-9E7B5AD9C0CB}" type="presParOf" srcId="{B85DE289-BEA1-4AE0-82A6-C25AA98C76D1}" destId="{4C5BA104-5354-4D54-8B1D-7F51A341BD61}" srcOrd="12" destOrd="0" presId="urn:microsoft.com/office/officeart/2005/8/layout/chevron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27466" cy="4645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34" tIns="46318" rIns="92634" bIns="46318" numCol="1" anchor="t" anchorCtr="0" compatLnSpc="1">
            <a:prstTxWarp prst="textNoShape">
              <a:avLst/>
            </a:prstTxWarp>
          </a:bodyPr>
          <a:lstStyle>
            <a:lvl1pPr algn="l" defTabSz="926459">
              <a:lnSpc>
                <a:spcPct val="100000"/>
              </a:lnSpc>
              <a:defRPr sz="1200" b="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55953" y="0"/>
            <a:ext cx="3027466" cy="4645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34" tIns="46318" rIns="92634" bIns="46318" numCol="1" anchor="t" anchorCtr="0" compatLnSpc="1">
            <a:prstTxWarp prst="textNoShape">
              <a:avLst/>
            </a:prstTxWarp>
          </a:bodyPr>
          <a:lstStyle>
            <a:lvl1pPr algn="r" defTabSz="926459">
              <a:lnSpc>
                <a:spcPct val="100000"/>
              </a:lnSpc>
              <a:defRPr sz="1200" b="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17612"/>
            <a:ext cx="3027466" cy="4645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34" tIns="46318" rIns="92634" bIns="46318" numCol="1" anchor="b" anchorCtr="0" compatLnSpc="1">
            <a:prstTxWarp prst="textNoShape">
              <a:avLst/>
            </a:prstTxWarp>
          </a:bodyPr>
          <a:lstStyle>
            <a:lvl1pPr algn="l" defTabSz="926459">
              <a:lnSpc>
                <a:spcPct val="100000"/>
              </a:lnSpc>
              <a:defRPr sz="1200" b="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55953" y="8817612"/>
            <a:ext cx="3027466" cy="4645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34" tIns="46318" rIns="92634" bIns="46318" numCol="1" anchor="b" anchorCtr="0" compatLnSpc="1">
            <a:prstTxWarp prst="textNoShape">
              <a:avLst/>
            </a:prstTxWarp>
          </a:bodyPr>
          <a:lstStyle>
            <a:lvl1pPr algn="r" defTabSz="926459">
              <a:lnSpc>
                <a:spcPct val="100000"/>
              </a:lnSpc>
              <a:defRPr sz="1200" b="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3A152479-D24C-4164-8CD7-320038B45D9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27466" cy="4645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34" tIns="46318" rIns="92634" bIns="46318" numCol="1" anchor="t" anchorCtr="0" compatLnSpc="1">
            <a:prstTxWarp prst="textNoShape">
              <a:avLst/>
            </a:prstTxWarp>
          </a:bodyPr>
          <a:lstStyle>
            <a:lvl1pPr algn="l" defTabSz="926459">
              <a:lnSpc>
                <a:spcPct val="100000"/>
              </a:lnSpc>
              <a:defRPr sz="1200" b="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5953" y="0"/>
            <a:ext cx="3027466" cy="4645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34" tIns="46318" rIns="92634" bIns="46318" numCol="1" anchor="t" anchorCtr="0" compatLnSpc="1">
            <a:prstTxWarp prst="textNoShape">
              <a:avLst/>
            </a:prstTxWarp>
          </a:bodyPr>
          <a:lstStyle>
            <a:lvl1pPr algn="r" defTabSz="926459">
              <a:lnSpc>
                <a:spcPct val="100000"/>
              </a:lnSpc>
              <a:defRPr sz="1200" b="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4750" y="696913"/>
            <a:ext cx="4637088" cy="34798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9133" y="4410392"/>
            <a:ext cx="5586735" cy="417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34" tIns="46318" rIns="92634" bIns="463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17612"/>
            <a:ext cx="3027466" cy="4645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34" tIns="46318" rIns="92634" bIns="46318" numCol="1" anchor="b" anchorCtr="0" compatLnSpc="1">
            <a:prstTxWarp prst="textNoShape">
              <a:avLst/>
            </a:prstTxWarp>
          </a:bodyPr>
          <a:lstStyle>
            <a:lvl1pPr algn="l" defTabSz="926459">
              <a:lnSpc>
                <a:spcPct val="100000"/>
              </a:lnSpc>
              <a:defRPr sz="1200" b="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5953" y="8817612"/>
            <a:ext cx="3027466" cy="4645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34" tIns="46318" rIns="92634" bIns="46318" numCol="1" anchor="b" anchorCtr="0" compatLnSpc="1">
            <a:prstTxWarp prst="textNoShape">
              <a:avLst/>
            </a:prstTxWarp>
          </a:bodyPr>
          <a:lstStyle>
            <a:lvl1pPr algn="r" defTabSz="926459">
              <a:lnSpc>
                <a:spcPct val="100000"/>
              </a:lnSpc>
              <a:defRPr sz="1200" b="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748F25EE-9546-4263-A7D8-9233DA86F1F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2EBACAF-4BA6-4037-B5CD-E29F6D83C475}" type="slidenum">
              <a:rPr lang="en-US" smtClean="0">
                <a:latin typeface="Arial" pitchFamily="34" charset="0"/>
                <a:cs typeface="Arial" pitchFamily="34" charset="0"/>
              </a:rPr>
              <a:pPr/>
              <a:t>1</a:t>
            </a:fld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48F25EE-9546-4263-A7D8-9233DA86F1FB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37F7C09-C5F8-4D05-80D3-08F15D024451}" type="slidenum">
              <a:rPr lang="en-GB" smtClean="0"/>
              <a:pPr>
                <a:defRPr/>
              </a:pPr>
              <a:t>25</a:t>
            </a:fld>
            <a:endParaRPr lang="en-GB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4206" indent="-174206">
              <a:spcAft>
                <a:spcPts val="200"/>
              </a:spcAft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48F25EE-9546-4263-A7D8-9233DA86F1FB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F624DDF-2C7B-4F3A-B1EF-7EA98A2BC348}" type="slidenum">
              <a:rPr lang="en-US" smtClean="0">
                <a:latin typeface="Arial" pitchFamily="34" charset="0"/>
                <a:cs typeface="Arial" pitchFamily="34" charset="0"/>
              </a:rPr>
              <a:pPr/>
              <a:t>31</a:t>
            </a:fld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48F25EE-9546-4263-A7D8-9233DA86F1FB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48F25EE-9546-4263-A7D8-9233DA86F1FB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48F25EE-9546-4263-A7D8-9233DA86F1FB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48F25EE-9546-4263-A7D8-9233DA86F1FB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48F25EE-9546-4263-A7D8-9233DA86F1FB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48F25EE-9546-4263-A7D8-9233DA86F1FB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4206" indent="-174206">
              <a:spcAft>
                <a:spcPts val="200"/>
              </a:spcAft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48F25EE-9546-4263-A7D8-9233DA86F1FB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48F25EE-9546-4263-A7D8-9233DA86F1FB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8" descr="hi_res_b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40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19"/>
          <p:cNvSpPr>
            <a:spLocks noChangeArrowheads="1"/>
          </p:cNvSpPr>
          <p:nvPr userDrawn="1"/>
        </p:nvSpPr>
        <p:spPr bwMode="auto">
          <a:xfrm>
            <a:off x="0" y="6675438"/>
            <a:ext cx="9144000" cy="182562"/>
          </a:xfrm>
          <a:prstGeom prst="rect">
            <a:avLst/>
          </a:prstGeom>
          <a:solidFill>
            <a:schemeClr val="tx1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75000"/>
              </a:lnSpc>
              <a:defRPr/>
            </a:pPr>
            <a:endParaRPr lang="en-US" sz="1000" dirty="0">
              <a:latin typeface="Arial" charset="0"/>
              <a:cs typeface="Arial" charset="0"/>
            </a:endParaRPr>
          </a:p>
        </p:txBody>
      </p:sp>
      <p:sp>
        <p:nvSpPr>
          <p:cNvPr id="6" name="Rectangle 20"/>
          <p:cNvSpPr>
            <a:spLocks noChangeArrowheads="1"/>
          </p:cNvSpPr>
          <p:nvPr userDrawn="1"/>
        </p:nvSpPr>
        <p:spPr bwMode="auto">
          <a:xfrm>
            <a:off x="0" y="6334125"/>
            <a:ext cx="9144000" cy="320675"/>
          </a:xfrm>
          <a:prstGeom prst="rect">
            <a:avLst/>
          </a:prstGeom>
          <a:gradFill rotWithShape="1">
            <a:gsLst>
              <a:gs pos="0">
                <a:srgbClr val="0072C6"/>
              </a:gs>
              <a:gs pos="100000">
                <a:srgbClr val="0065B0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75000"/>
              </a:lnSpc>
              <a:defRPr/>
            </a:pPr>
            <a:endParaRPr lang="en-US" sz="1000" dirty="0">
              <a:latin typeface="Arial" charset="0"/>
              <a:cs typeface="Arial" charset="0"/>
            </a:endParaRPr>
          </a:p>
        </p:txBody>
      </p:sp>
      <p:sp>
        <p:nvSpPr>
          <p:cNvPr id="7" name="Text Box 16"/>
          <p:cNvSpPr txBox="1">
            <a:spLocks noChangeArrowheads="1"/>
          </p:cNvSpPr>
          <p:nvPr userDrawn="1"/>
        </p:nvSpPr>
        <p:spPr bwMode="auto">
          <a:xfrm>
            <a:off x="2924175" y="6400800"/>
            <a:ext cx="3276600" cy="228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5000"/>
              </a:lnSpc>
              <a:spcBef>
                <a:spcPct val="50000"/>
              </a:spcBef>
              <a:tabLst>
                <a:tab pos="160338" algn="l"/>
                <a:tab pos="274638" algn="l"/>
                <a:tab pos="674688" algn="r"/>
                <a:tab pos="731838" algn="r"/>
              </a:tabLst>
              <a:defRPr/>
            </a:pPr>
            <a:r>
              <a:rPr lang="en-US" sz="1200" dirty="0">
                <a:solidFill>
                  <a:schemeClr val="bg1"/>
                </a:solidFill>
                <a:latin typeface="Arial" charset="0"/>
                <a:cs typeface="Arial" charset="0"/>
              </a:rPr>
              <a:t>www.innodata-isogen.com</a:t>
            </a:r>
          </a:p>
        </p:txBody>
      </p:sp>
      <p:pic>
        <p:nvPicPr>
          <p:cNvPr id="8" name="Picture 15" descr="ii_logo_large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381000"/>
            <a:ext cx="2362200" cy="65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16"/>
          <p:cNvSpPr>
            <a:spLocks noChangeShapeType="1"/>
          </p:cNvSpPr>
          <p:nvPr userDrawn="1"/>
        </p:nvSpPr>
        <p:spPr bwMode="auto">
          <a:xfrm>
            <a:off x="381000" y="990600"/>
            <a:ext cx="8382000" cy="0"/>
          </a:xfrm>
          <a:prstGeom prst="line">
            <a:avLst/>
          </a:prstGeom>
          <a:noFill/>
          <a:ln w="12700">
            <a:solidFill>
              <a:srgbClr val="0066CC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>
              <a:latin typeface="Arial" charset="0"/>
              <a:cs typeface="Arial" charset="0"/>
            </a:endParaRP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533400" y="3048000"/>
            <a:ext cx="8077200" cy="685800"/>
          </a:xfrm>
        </p:spPr>
        <p:txBody>
          <a:bodyPr lIns="0" tIns="0" rIns="0" bIns="0" anchorCtr="1"/>
          <a:lstStyle>
            <a:lvl1pPr algn="ctr">
              <a:defRPr sz="3600" b="1" i="0" baseline="0">
                <a:solidFill>
                  <a:srgbClr val="0072C6"/>
                </a:solidFill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8372" name="Rectangle 4"/>
          <p:cNvSpPr>
            <a:spLocks noGrp="1" noChangeAspect="1" noChangeArrowheads="1"/>
          </p:cNvSpPr>
          <p:nvPr>
            <p:ph type="subTitle" idx="1"/>
          </p:nvPr>
        </p:nvSpPr>
        <p:spPr>
          <a:xfrm>
            <a:off x="1371600" y="4272280"/>
            <a:ext cx="6400800" cy="381000"/>
          </a:xfrm>
        </p:spPr>
        <p:txBody>
          <a:bodyPr wrap="none" lIns="0" tIns="0" rIns="0" bIns="0" anchor="ctr" anchorCtr="1"/>
          <a:lstStyle>
            <a:lvl1pPr marL="0" indent="0" algn="ctr">
              <a:buFontTx/>
              <a:buNone/>
              <a:defRPr sz="2400"/>
            </a:lvl1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"/>
            <a:ext cx="8382000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28700"/>
            <a:ext cx="8382000" cy="5029200"/>
          </a:xfrm>
        </p:spPr>
        <p:txBody>
          <a:bodyPr>
            <a:normAutofit/>
          </a:bodyPr>
          <a:lstStyle>
            <a:lvl1pPr marL="274320" indent="-274320">
              <a:spcBef>
                <a:spcPts val="600"/>
              </a:spcBef>
              <a:spcAft>
                <a:spcPts val="300"/>
              </a:spcAft>
              <a:defRPr sz="3600">
                <a:solidFill>
                  <a:srgbClr val="002060"/>
                </a:solidFill>
                <a:latin typeface="Calibri" pitchFamily="34" charset="0"/>
              </a:defRPr>
            </a:lvl1pPr>
            <a:lvl2pPr marL="514350" indent="-239713">
              <a:spcBef>
                <a:spcPts val="0"/>
              </a:spcBef>
              <a:spcAft>
                <a:spcPts val="300"/>
              </a:spcAft>
              <a:buFont typeface="Calibri" pitchFamily="34" charset="0"/>
              <a:buChar char="–"/>
              <a:defRPr sz="3200">
                <a:solidFill>
                  <a:srgbClr val="002060"/>
                </a:solidFill>
                <a:latin typeface="Calibri" pitchFamily="34" charset="0"/>
              </a:defRPr>
            </a:lvl2pPr>
            <a:lvl3pPr marL="742950" indent="-193675">
              <a:spcBef>
                <a:spcPts val="0"/>
              </a:spcBef>
              <a:spcAft>
                <a:spcPts val="300"/>
              </a:spcAft>
              <a:buFontTx/>
              <a:buNone/>
              <a:tabLst/>
              <a:defRPr sz="2400">
                <a:solidFill>
                  <a:srgbClr val="002060"/>
                </a:solidFill>
                <a:latin typeface="Calibri" pitchFamily="34" charset="0"/>
              </a:defRPr>
            </a:lvl3pPr>
            <a:lvl4pPr>
              <a:buFontTx/>
              <a:buNone/>
              <a:defRPr sz="2400">
                <a:latin typeface="Calibri" pitchFamily="34" charset="0"/>
              </a:defRPr>
            </a:lvl4pPr>
            <a:lvl5pPr>
              <a:buFontTx/>
              <a:buNone/>
              <a:defRPr sz="2400">
                <a:latin typeface="Calibri" pitchFamily="34" charset="0"/>
              </a:defRPr>
            </a:lvl5pPr>
          </a:lstStyle>
          <a:p>
            <a:pPr lvl="0"/>
            <a:r>
              <a:rPr lang="en-US" altLang="en-US" dirty="0" smtClean="0"/>
              <a:t>Click to edit Master text styles</a:t>
            </a:r>
          </a:p>
          <a:p>
            <a:pPr lvl="1"/>
            <a:r>
              <a:rPr lang="en-US" altLang="en-US" dirty="0" smtClean="0"/>
              <a:t>Second level</a:t>
            </a:r>
          </a:p>
          <a:p>
            <a:pPr lvl="2"/>
            <a:r>
              <a:rPr lang="en-US" altLang="en-US" dirty="0" smtClean="0"/>
              <a:t>Third level</a:t>
            </a:r>
          </a:p>
          <a:p>
            <a:pPr lvl="3"/>
            <a:r>
              <a:rPr lang="en-US" altLang="en-US" dirty="0" smtClean="0"/>
              <a:t>Fourth level</a:t>
            </a:r>
          </a:p>
          <a:p>
            <a:pPr lvl="4"/>
            <a:r>
              <a:rPr lang="en-US" altLang="en-US" dirty="0" smtClean="0"/>
              <a:t>Fifth level</a:t>
            </a:r>
            <a:endParaRPr lang="en-US" dirty="0" smtClean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42900" y="6419850"/>
            <a:ext cx="723900" cy="2857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19F91C-80C4-4CBB-AC2E-1EE222D8E705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667000"/>
            <a:ext cx="8382000" cy="1485900"/>
          </a:xfrm>
        </p:spPr>
        <p:txBody>
          <a:bodyPr>
            <a:normAutofit/>
          </a:bodyPr>
          <a:lstStyle>
            <a:lvl1pPr marL="274320" indent="-274320" algn="ctr">
              <a:spcBef>
                <a:spcPts val="600"/>
              </a:spcBef>
              <a:spcAft>
                <a:spcPts val="300"/>
              </a:spcAft>
              <a:buNone/>
              <a:defRPr sz="2800">
                <a:solidFill>
                  <a:srgbClr val="002060"/>
                </a:solidFill>
                <a:latin typeface="Calibri" pitchFamily="34" charset="0"/>
              </a:defRPr>
            </a:lvl1pPr>
            <a:lvl2pPr marL="514350" indent="-239713" algn="ctr">
              <a:spcBef>
                <a:spcPts val="0"/>
              </a:spcBef>
              <a:spcAft>
                <a:spcPts val="300"/>
              </a:spcAft>
              <a:buFont typeface="Calibri" pitchFamily="34" charset="0"/>
              <a:buNone/>
              <a:defRPr sz="2400">
                <a:solidFill>
                  <a:srgbClr val="002060"/>
                </a:solidFill>
                <a:latin typeface="Calibri" pitchFamily="34" charset="0"/>
              </a:defRPr>
            </a:lvl2pPr>
            <a:lvl3pPr marL="742950" indent="-193675" algn="ctr">
              <a:spcBef>
                <a:spcPts val="0"/>
              </a:spcBef>
              <a:spcAft>
                <a:spcPts val="300"/>
              </a:spcAft>
              <a:buFont typeface="Courier New" pitchFamily="49" charset="0"/>
              <a:buNone/>
              <a:tabLst/>
              <a:defRPr sz="2000">
                <a:solidFill>
                  <a:srgbClr val="002060"/>
                </a:solidFill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42900" y="6419850"/>
            <a:ext cx="723900" cy="2857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19F91C-80C4-4CBB-AC2E-1EE222D8E705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667000"/>
            <a:ext cx="8382000" cy="1485900"/>
          </a:xfrm>
          <a:solidFill>
            <a:srgbClr val="3366CC"/>
          </a:solidFill>
        </p:spPr>
        <p:txBody>
          <a:bodyPr anchor="ctr">
            <a:normAutofit/>
          </a:bodyPr>
          <a:lstStyle>
            <a:lvl1pPr marL="274320" indent="-274320" algn="ctr">
              <a:spcBef>
                <a:spcPts val="600"/>
              </a:spcBef>
              <a:spcAft>
                <a:spcPts val="300"/>
              </a:spcAft>
              <a:buNone/>
              <a:defRPr sz="3600" b="1">
                <a:solidFill>
                  <a:schemeClr val="bg1"/>
                </a:solidFill>
                <a:latin typeface="Calibri" pitchFamily="34" charset="0"/>
              </a:defRPr>
            </a:lvl1pPr>
            <a:lvl2pPr marL="514350" indent="-239713" algn="ctr">
              <a:spcBef>
                <a:spcPts val="0"/>
              </a:spcBef>
              <a:spcAft>
                <a:spcPts val="300"/>
              </a:spcAft>
              <a:buFont typeface="Calibri" pitchFamily="34" charset="0"/>
              <a:buNone/>
              <a:defRPr sz="2400">
                <a:solidFill>
                  <a:srgbClr val="002060"/>
                </a:solidFill>
                <a:latin typeface="Calibri" pitchFamily="34" charset="0"/>
              </a:defRPr>
            </a:lvl2pPr>
            <a:lvl3pPr marL="742950" indent="-193675" algn="ctr">
              <a:spcBef>
                <a:spcPts val="0"/>
              </a:spcBef>
              <a:spcAft>
                <a:spcPts val="300"/>
              </a:spcAft>
              <a:buFont typeface="Courier New" pitchFamily="49" charset="0"/>
              <a:buNone/>
              <a:tabLst/>
              <a:defRPr sz="2000">
                <a:solidFill>
                  <a:srgbClr val="002060"/>
                </a:solidFill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42900" y="6419850"/>
            <a:ext cx="723900" cy="2857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19F91C-80C4-4CBB-AC2E-1EE222D8E705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eader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0"/>
            <a:ext cx="9144000" cy="931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76200"/>
            <a:ext cx="838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spect="1" noChangeArrowheads="1"/>
          </p:cNvSpPr>
          <p:nvPr>
            <p:ph type="body" idx="1"/>
          </p:nvPr>
        </p:nvSpPr>
        <p:spPr bwMode="auto">
          <a:xfrm>
            <a:off x="381000" y="1028700"/>
            <a:ext cx="8382000" cy="476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text styles</a:t>
            </a:r>
          </a:p>
          <a:p>
            <a:pPr lvl="1"/>
            <a:r>
              <a:rPr lang="en-US" altLang="en-US" dirty="0" smtClean="0"/>
              <a:t>Second level</a:t>
            </a:r>
          </a:p>
          <a:p>
            <a:pPr lvl="2"/>
            <a:r>
              <a:rPr lang="en-US" altLang="en-US" dirty="0" smtClean="0"/>
              <a:t>Third level</a:t>
            </a:r>
          </a:p>
          <a:p>
            <a:pPr lvl="3"/>
            <a:r>
              <a:rPr lang="en-US" altLang="en-US" dirty="0" smtClean="0"/>
              <a:t>Fourth level</a:t>
            </a:r>
          </a:p>
          <a:p>
            <a:pPr lvl="4"/>
            <a:r>
              <a:rPr lang="en-US" altLang="en-US" dirty="0" smtClean="0"/>
              <a:t>Fifth level</a:t>
            </a:r>
          </a:p>
        </p:txBody>
      </p:sp>
      <p:sp>
        <p:nvSpPr>
          <p:cNvPr id="48133" name="Rectangle 5"/>
          <p:cNvSpPr>
            <a:spLocks noChangeArrowheads="1"/>
          </p:cNvSpPr>
          <p:nvPr/>
        </p:nvSpPr>
        <p:spPr bwMode="auto">
          <a:xfrm>
            <a:off x="7023100" y="66770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fld id="{0B485758-D7C5-4978-8B2B-1F8B66B27605}" type="slidenum">
              <a:rPr lang="en-US" sz="1000" b="0">
                <a:solidFill>
                  <a:schemeClr val="bg1"/>
                </a:solidFill>
                <a:latin typeface="Arial" charset="0"/>
                <a:cs typeface="Arial" charset="0"/>
              </a:rPr>
              <a:pPr algn="r">
                <a:defRPr/>
              </a:pPr>
              <a:t>‹#›</a:t>
            </a:fld>
            <a:endParaRPr lang="en-US" sz="1000" b="0" dirty="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  <p:pic>
        <p:nvPicPr>
          <p:cNvPr id="1030" name="Picture 6" descr="footer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64008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7" descr="ii_logo_ppt_small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527925" y="6340475"/>
            <a:ext cx="1371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136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42900" y="6419850"/>
            <a:ext cx="1905000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defRPr sz="1200" b="0">
                <a:solidFill>
                  <a:schemeClr val="bg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F60B5957-AB62-432A-B245-300082FFA515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</p:sldLayoutIdLst>
  <p:transition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Calibri" pitchFamily="34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rgbClr val="002060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2060"/>
          </a:solidFill>
          <a:latin typeface="Calibri" pitchFamily="34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Tx/>
        <a:buNone/>
        <a:defRPr sz="2000">
          <a:solidFill>
            <a:srgbClr val="002060"/>
          </a:solidFill>
          <a:latin typeface="Calibri" pitchFamily="34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Tx/>
        <a:buNone/>
        <a:defRPr sz="2000">
          <a:solidFill>
            <a:srgbClr val="002060"/>
          </a:solidFill>
          <a:latin typeface="Calibri" pitchFamily="34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Tx/>
        <a:buNone/>
        <a:defRPr sz="1600">
          <a:solidFill>
            <a:srgbClr val="002060"/>
          </a:solidFill>
          <a:latin typeface="Calibri" pitchFamily="34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1600">
          <a:solidFill>
            <a:srgbClr val="0072C6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1600">
          <a:solidFill>
            <a:srgbClr val="0072C6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1600">
          <a:solidFill>
            <a:srgbClr val="0072C6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1600">
          <a:solidFill>
            <a:srgbClr val="0072C6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2.xml"/><Relationship Id="rId3" Type="http://schemas.openxmlformats.org/officeDocument/2006/relationships/diagramLayout" Target="../diagrams/layout1.xml"/><Relationship Id="rId7" Type="http://schemas.openxmlformats.org/officeDocument/2006/relationships/diagramLayout" Target="../diagrams/layout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diagramColors" Target="../diagrams/colors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7.png"/><Relationship Id="rId7" Type="http://schemas.openxmlformats.org/officeDocument/2006/relationships/image" Target="../media/image11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e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1"/>
          <p:cNvSpPr>
            <a:spLocks noGrp="1"/>
          </p:cNvSpPr>
          <p:nvPr>
            <p:ph type="ctrTitle"/>
          </p:nvPr>
        </p:nvSpPr>
        <p:spPr>
          <a:xfrm>
            <a:off x="533400" y="1638300"/>
            <a:ext cx="8077200" cy="1447800"/>
          </a:xfrm>
        </p:spPr>
        <p:txBody>
          <a:bodyPr/>
          <a:lstStyle/>
          <a:p>
            <a:r>
              <a:rPr lang="en-US" dirty="0" smtClean="0">
                <a:solidFill>
                  <a:srgbClr val="0070C0"/>
                </a:solidFill>
                <a:latin typeface="Calibri" pitchFamily="34" charset="0"/>
              </a:rPr>
              <a:t>Empowering the Publishing Process </a:t>
            </a:r>
            <a:br>
              <a:rPr lang="en-US" dirty="0" smtClean="0">
                <a:solidFill>
                  <a:srgbClr val="0070C0"/>
                </a:solidFill>
                <a:latin typeface="Calibri" pitchFamily="34" charset="0"/>
              </a:rPr>
            </a:br>
            <a:r>
              <a:rPr lang="en-US" dirty="0" smtClean="0">
                <a:solidFill>
                  <a:srgbClr val="0070C0"/>
                </a:solidFill>
                <a:latin typeface="Calibri" pitchFamily="34" charset="0"/>
              </a:rPr>
              <a:t>with Semantic Technologies</a:t>
            </a:r>
            <a:endParaRPr lang="en-US" sz="2400" dirty="0" smtClean="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6146" name="Subtitle 12"/>
          <p:cNvSpPr>
            <a:spLocks noGrp="1"/>
          </p:cNvSpPr>
          <p:nvPr>
            <p:ph type="subTitle" idx="1"/>
          </p:nvPr>
        </p:nvSpPr>
        <p:spPr>
          <a:xfrm>
            <a:off x="1333500" y="3314700"/>
            <a:ext cx="6400800" cy="876299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sz="3600" b="1" dirty="0" smtClean="0">
                <a:solidFill>
                  <a:srgbClr val="0070C0"/>
                </a:solidFill>
              </a:rPr>
              <a:t>Stephen Cohen</a:t>
            </a:r>
          </a:p>
          <a:p>
            <a:pPr>
              <a:spcBef>
                <a:spcPts val="0"/>
              </a:spcBef>
            </a:pPr>
            <a:r>
              <a:rPr lang="en-US" dirty="0" smtClean="0">
                <a:solidFill>
                  <a:srgbClr val="0070C0"/>
                </a:solidFill>
                <a:latin typeface="Calibri" pitchFamily="34" charset="0"/>
              </a:rPr>
              <a:t>Principal Consultant </a:t>
            </a:r>
          </a:p>
        </p:txBody>
      </p:sp>
      <p:sp>
        <p:nvSpPr>
          <p:cNvPr id="4" name="Subtitle 12"/>
          <p:cNvSpPr txBox="1">
            <a:spLocks/>
          </p:cNvSpPr>
          <p:nvPr/>
        </p:nvSpPr>
        <p:spPr bwMode="auto">
          <a:xfrm>
            <a:off x="1409700" y="4419600"/>
            <a:ext cx="6400800" cy="8762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ctr" anchorCtr="1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O’Reilly</a:t>
            </a:r>
            <a:r>
              <a:rPr kumimoji="0" lang="en-US" sz="2400" b="1" i="0" u="none" strike="noStrike" kern="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Tools of Change Conference</a:t>
            </a:r>
            <a:endParaRPr kumimoji="0" lang="en-US" sz="2400" b="1" i="0" u="none" strike="noStrike" kern="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kern="0" dirty="0" smtClean="0">
                <a:solidFill>
                  <a:srgbClr val="0070C0"/>
                </a:solidFill>
                <a:latin typeface="Calibri" pitchFamily="34" charset="0"/>
                <a:cs typeface="+mn-cs"/>
              </a:rPr>
              <a:t>23 February 2010</a:t>
            </a:r>
            <a:endParaRPr kumimoji="0" lang="en-US" sz="2400" b="1" i="0" u="none" strike="noStrike" kern="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Semantic and Linguistic Clustering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9563" y="1219200"/>
            <a:ext cx="8605837" cy="5029200"/>
          </a:xfrm>
        </p:spPr>
        <p:txBody>
          <a:bodyPr>
            <a:normAutofit/>
          </a:bodyPr>
          <a:lstStyle/>
          <a:p>
            <a:pPr marL="344488" indent="-344488">
              <a:spcAft>
                <a:spcPts val="0"/>
              </a:spcAft>
            </a:pPr>
            <a:r>
              <a:rPr lang="en-US" sz="2400" dirty="0" smtClean="0"/>
              <a:t>Concept extraction</a:t>
            </a:r>
          </a:p>
          <a:p>
            <a:pPr marL="344488" indent="-344488">
              <a:spcAft>
                <a:spcPts val="0"/>
              </a:spcAft>
            </a:pPr>
            <a:r>
              <a:rPr lang="en-US" sz="2400" dirty="0" smtClean="0"/>
              <a:t>Language dependent </a:t>
            </a:r>
          </a:p>
          <a:p>
            <a:pPr marL="344488" indent="-344488">
              <a:spcAft>
                <a:spcPts val="0"/>
              </a:spcAft>
            </a:pPr>
            <a:r>
              <a:rPr lang="en-US" sz="2400" dirty="0" smtClean="0"/>
              <a:t>Documents clustered or grouped depending on meaning of words using thesauri, parts-of-speech analyzers, rule-based &amp; probabilistic grammar, etc.</a:t>
            </a:r>
          </a:p>
          <a:p>
            <a:pPr marL="344488" indent="-344488">
              <a:spcAft>
                <a:spcPts val="0"/>
              </a:spcAft>
            </a:pPr>
            <a:r>
              <a:rPr lang="en-US" sz="2400" dirty="0" smtClean="0"/>
              <a:t>Analyzes structure of sentences</a:t>
            </a:r>
          </a:p>
          <a:p>
            <a:pPr marL="584518" lvl="1" indent="-344488">
              <a:spcAft>
                <a:spcPts val="0"/>
              </a:spcAft>
            </a:pPr>
            <a:r>
              <a:rPr lang="en-US" sz="2000" dirty="0" smtClean="0"/>
              <a:t>analysis of words - prefixes, suffixes, roots</a:t>
            </a:r>
          </a:p>
          <a:p>
            <a:pPr marL="584518" lvl="1" indent="-344488">
              <a:spcAft>
                <a:spcPts val="0"/>
              </a:spcAft>
            </a:pPr>
            <a:r>
              <a:rPr lang="en-US" sz="2000" dirty="0" smtClean="0"/>
              <a:t>word-level analysis including parts of speech</a:t>
            </a:r>
          </a:p>
          <a:p>
            <a:pPr marL="584518" lvl="1" indent="-344488">
              <a:spcAft>
                <a:spcPts val="0"/>
              </a:spcAft>
            </a:pPr>
            <a:r>
              <a:rPr lang="en-US" sz="2000" dirty="0" smtClean="0"/>
              <a:t>analyzes structure &amp; relationships between words in a sentence</a:t>
            </a:r>
          </a:p>
          <a:p>
            <a:pPr marL="584518" lvl="1" indent="-344488">
              <a:spcAft>
                <a:spcPts val="0"/>
              </a:spcAft>
            </a:pPr>
            <a:r>
              <a:rPr lang="en-US" sz="2000" dirty="0" smtClean="0"/>
              <a:t>possible meanings of a sentence; enhanced by statistical analysis</a:t>
            </a:r>
          </a:p>
          <a:p>
            <a:pPr marL="344488" indent="-344488">
              <a:spcAft>
                <a:spcPts val="0"/>
              </a:spcAft>
            </a:pPr>
            <a:endParaRPr lang="en-US" sz="2400" dirty="0" smtClean="0"/>
          </a:p>
          <a:p>
            <a:pPr marL="344488" indent="-344488">
              <a:spcAft>
                <a:spcPts val="0"/>
              </a:spcAft>
            </a:pPr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19F91C-80C4-4CBB-AC2E-1EE222D8E705}" type="slidenum">
              <a:rPr lang="en-US" altLang="en-US" smtClean="0"/>
              <a:pPr>
                <a:defRPr/>
              </a:pPr>
              <a:t>10</a:t>
            </a:fld>
            <a:endParaRPr lang="en-US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Content Supply Chain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19F91C-80C4-4CBB-AC2E-1EE222D8E705}" type="slidenum">
              <a:rPr lang="en-US" altLang="en-US" smtClean="0"/>
              <a:pPr>
                <a:defRPr/>
              </a:pPr>
              <a:t>11</a:t>
            </a:fld>
            <a:endParaRPr lang="en-US" altLang="en-US" dirty="0"/>
          </a:p>
        </p:txBody>
      </p:sp>
      <p:sp>
        <p:nvSpPr>
          <p:cNvPr id="10" name="Content Placeholder 4"/>
          <p:cNvSpPr txBox="1">
            <a:spLocks/>
          </p:cNvSpPr>
          <p:nvPr/>
        </p:nvSpPr>
        <p:spPr bwMode="auto">
          <a:xfrm>
            <a:off x="385763" y="2590800"/>
            <a:ext cx="8529637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marL="274320" marR="0" lvl="0" indent="-27432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We view the publishing process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in terms of a supply chain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274320" lvl="0" indent="-274320" eaLnBrk="0" hangingPunct="0">
              <a:spcBef>
                <a:spcPts val="600"/>
              </a:spcBef>
              <a:spcAft>
                <a:spcPts val="0"/>
              </a:spcAft>
              <a:buFontTx/>
              <a:buChar char="•"/>
            </a:pPr>
            <a:r>
              <a:rPr lang="en-US" sz="2400" b="0" kern="0" dirty="0" smtClean="0">
                <a:solidFill>
                  <a:srgbClr val="002060"/>
                </a:solidFill>
                <a:latin typeface="Calibri" pitchFamily="34" charset="0"/>
                <a:cs typeface="+mn-cs"/>
              </a:rPr>
              <a:t>It begins with content acquisition through conversion and enhancement, on to product assembly and, lastly, to product publishing and distribution</a:t>
            </a:r>
          </a:p>
          <a:p>
            <a:pPr marL="274320" lvl="0" indent="-274320" eaLnBrk="0" hangingPunct="0">
              <a:spcBef>
                <a:spcPts val="600"/>
              </a:spcBef>
              <a:spcAft>
                <a:spcPts val="0"/>
              </a:spcAft>
              <a:buFontTx/>
              <a:buChar char="•"/>
            </a:pPr>
            <a:r>
              <a:rPr lang="en-US" sz="2400" b="0" kern="0" dirty="0" smtClean="0">
                <a:solidFill>
                  <a:srgbClr val="002060"/>
                </a:solidFill>
                <a:latin typeface="Calibri" pitchFamily="34" charset="0"/>
                <a:cs typeface="+mn-cs"/>
              </a:rPr>
              <a:t>Using semantic tools has an impact on roles and responsibilities, workflows and the way content is processed at each stage of the content supply chain</a:t>
            </a:r>
          </a:p>
          <a:p>
            <a:pPr marL="274320" indent="-274320" eaLnBrk="0" hangingPunct="0">
              <a:spcBef>
                <a:spcPts val="600"/>
              </a:spcBef>
              <a:spcAft>
                <a:spcPts val="0"/>
              </a:spcAft>
              <a:buFontTx/>
              <a:buChar char="•"/>
            </a:pPr>
            <a:r>
              <a:rPr lang="en-US" sz="2400" b="0" kern="0" dirty="0" smtClean="0">
                <a:solidFill>
                  <a:srgbClr val="002060"/>
                </a:solidFill>
                <a:latin typeface="Calibri" pitchFamily="34" charset="0"/>
                <a:cs typeface="+mn-cs"/>
              </a:rPr>
              <a:t>Semantic tools and text mining are used at different stages of the editorial and production process</a:t>
            </a:r>
          </a:p>
          <a:p>
            <a:pPr marL="274320" lvl="0" indent="-274320" eaLnBrk="0" hangingPunct="0">
              <a:spcBef>
                <a:spcPts val="600"/>
              </a:spcBef>
              <a:spcAft>
                <a:spcPts val="300"/>
              </a:spcAft>
              <a:buFontTx/>
              <a:buChar char="•"/>
            </a:pPr>
            <a:endParaRPr lang="en-US" sz="1800" b="0" dirty="0" smtClean="0">
              <a:solidFill>
                <a:srgbClr val="002060"/>
              </a:solidFill>
              <a:latin typeface="Calibri" pitchFamily="34" charset="0"/>
              <a:cs typeface="+mn-cs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152400" y="952500"/>
            <a:ext cx="8801100" cy="1447800"/>
            <a:chOff x="152401" y="1219200"/>
            <a:chExt cx="8801100" cy="1790700"/>
          </a:xfrm>
        </p:grpSpPr>
        <p:graphicFrame>
          <p:nvGraphicFramePr>
            <p:cNvPr id="12" name="Diagram 11"/>
            <p:cNvGraphicFramePr/>
            <p:nvPr/>
          </p:nvGraphicFramePr>
          <p:xfrm>
            <a:off x="152401" y="1219200"/>
            <a:ext cx="8801100" cy="1790700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graphicFrame>
          <p:nvGraphicFramePr>
            <p:cNvPr id="13" name="Diagram 12"/>
            <p:cNvGraphicFramePr/>
            <p:nvPr/>
          </p:nvGraphicFramePr>
          <p:xfrm>
            <a:off x="309563" y="1485900"/>
            <a:ext cx="8605837" cy="952500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6" r:lo="rId7" r:qs="rId8" r:cs="rId9"/>
            </a:graphicData>
          </a:graphic>
        </p:graphicFrame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roup 69"/>
          <p:cNvGrpSpPr/>
          <p:nvPr/>
        </p:nvGrpSpPr>
        <p:grpSpPr>
          <a:xfrm>
            <a:off x="571500" y="3314700"/>
            <a:ext cx="8186738" cy="685800"/>
            <a:chOff x="571500" y="3314700"/>
            <a:chExt cx="8186738" cy="685800"/>
          </a:xfrm>
        </p:grpSpPr>
        <p:grpSp>
          <p:nvGrpSpPr>
            <p:cNvPr id="54" name="Group 53"/>
            <p:cNvGrpSpPr/>
            <p:nvPr/>
          </p:nvGrpSpPr>
          <p:grpSpPr>
            <a:xfrm>
              <a:off x="571500" y="3314700"/>
              <a:ext cx="8186738" cy="685800"/>
              <a:chOff x="609600" y="990600"/>
              <a:chExt cx="7239000" cy="685800"/>
            </a:xfrm>
          </p:grpSpPr>
          <p:sp>
            <p:nvSpPr>
              <p:cNvPr id="55" name="TextBox 54"/>
              <p:cNvSpPr txBox="1"/>
              <p:nvPr/>
            </p:nvSpPr>
            <p:spPr>
              <a:xfrm>
                <a:off x="609600" y="1047136"/>
                <a:ext cx="7239000" cy="609600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chemeClr val="tx1"/>
                </a:solidFill>
              </a:ln>
            </p:spPr>
            <p:txBody>
              <a:bodyPr wrap="square" rtlCol="0" anchor="t" anchorCtr="0">
                <a:noAutofit/>
              </a:bodyPr>
              <a:lstStyle/>
              <a:p>
                <a:pPr algn="r"/>
                <a:endParaRPr lang="en-US" sz="1600" dirty="0" smtClean="0">
                  <a:solidFill>
                    <a:srgbClr val="002060"/>
                  </a:solidFill>
                  <a:latin typeface="Calibri" pitchFamily="34" charset="0"/>
                </a:endParaRPr>
              </a:p>
            </p:txBody>
          </p:sp>
          <p:sp>
            <p:nvSpPr>
              <p:cNvPr id="56" name="TextBox 55"/>
              <p:cNvSpPr txBox="1"/>
              <p:nvPr/>
            </p:nvSpPr>
            <p:spPr>
              <a:xfrm>
                <a:off x="1905000" y="990600"/>
                <a:ext cx="5638800" cy="685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 anchor="ctr" anchorCtr="0">
                <a:noAutofit/>
              </a:bodyPr>
              <a:lstStyle/>
              <a:p>
                <a:pPr algn="ctr"/>
                <a:endParaRPr lang="en-US" sz="1600" dirty="0" smtClean="0">
                  <a:solidFill>
                    <a:srgbClr val="002060"/>
                  </a:solidFill>
                  <a:latin typeface="Calibri" pitchFamily="34" charset="0"/>
                </a:endParaRPr>
              </a:p>
            </p:txBody>
          </p:sp>
        </p:grpSp>
        <p:sp>
          <p:nvSpPr>
            <p:cNvPr id="69" name="TextBox 68"/>
            <p:cNvSpPr txBox="1"/>
            <p:nvPr/>
          </p:nvSpPr>
          <p:spPr>
            <a:xfrm>
              <a:off x="2040082" y="3314700"/>
              <a:ext cx="6377038" cy="68580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1600" dirty="0" smtClean="0">
                  <a:solidFill>
                    <a:srgbClr val="002060"/>
                  </a:solidFill>
                  <a:latin typeface="Calibri" pitchFamily="34" charset="0"/>
                </a:rPr>
                <a:t>Controlled vocabulary and authority list management; taxonomy managers; knowledge management</a:t>
              </a:r>
            </a:p>
          </p:txBody>
        </p:sp>
      </p:grpSp>
      <p:grpSp>
        <p:nvGrpSpPr>
          <p:cNvPr id="66" name="Group 65"/>
          <p:cNvGrpSpPr/>
          <p:nvPr/>
        </p:nvGrpSpPr>
        <p:grpSpPr>
          <a:xfrm>
            <a:off x="576262" y="2514600"/>
            <a:ext cx="8186738" cy="685800"/>
            <a:chOff x="609600" y="990600"/>
            <a:chExt cx="7239000" cy="685800"/>
          </a:xfrm>
        </p:grpSpPr>
        <p:sp>
          <p:nvSpPr>
            <p:cNvPr id="67" name="TextBox 66"/>
            <p:cNvSpPr txBox="1"/>
            <p:nvPr/>
          </p:nvSpPr>
          <p:spPr>
            <a:xfrm>
              <a:off x="609600" y="1047136"/>
              <a:ext cx="7239000" cy="609600"/>
            </a:xfrm>
            <a:prstGeom prst="rect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txBody>
            <a:bodyPr wrap="square" rtlCol="0" anchor="t" anchorCtr="0">
              <a:noAutofit/>
            </a:bodyPr>
            <a:lstStyle/>
            <a:p>
              <a:pPr algn="r"/>
              <a:endParaRPr lang="en-US" sz="1600" dirty="0" smtClean="0">
                <a:solidFill>
                  <a:srgbClr val="002060"/>
                </a:solidFill>
                <a:latin typeface="Calibri" pitchFamily="34" charset="0"/>
              </a:endParaRP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1905237" y="990600"/>
              <a:ext cx="5943363" cy="68580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1600" dirty="0" smtClean="0">
                  <a:solidFill>
                    <a:srgbClr val="002060"/>
                  </a:solidFill>
                  <a:latin typeface="Calibri" pitchFamily="34" charset="0"/>
                </a:rPr>
                <a:t>Linking; entity extraction; citations; classification , </a:t>
              </a:r>
            </a:p>
            <a:p>
              <a:pPr algn="ctr"/>
              <a:r>
                <a:rPr lang="en-US" sz="1600" dirty="0" smtClean="0">
                  <a:solidFill>
                    <a:srgbClr val="002060"/>
                  </a:solidFill>
                  <a:latin typeface="Calibri" pitchFamily="34" charset="0"/>
                </a:rPr>
                <a:t>machine aided  indexing; contextual meaning</a:t>
              </a:r>
            </a:p>
          </p:txBody>
        </p:sp>
      </p:grpSp>
      <p:sp>
        <p:nvSpPr>
          <p:cNvPr id="52" name="TextBox 51"/>
          <p:cNvSpPr txBox="1"/>
          <p:nvPr/>
        </p:nvSpPr>
        <p:spPr>
          <a:xfrm>
            <a:off x="2036495" y="2514600"/>
            <a:ext cx="6377038" cy="685800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0">
            <a:noAutofit/>
          </a:bodyPr>
          <a:lstStyle/>
          <a:p>
            <a:pPr algn="ctr"/>
            <a:endParaRPr lang="en-US" sz="1600" dirty="0" smtClean="0">
              <a:solidFill>
                <a:schemeClr val="tx1"/>
              </a:solidFill>
              <a:latin typeface="Calibri" pitchFamily="34" charset="0"/>
            </a:endParaRPr>
          </a:p>
        </p:txBody>
      </p:sp>
      <p:grpSp>
        <p:nvGrpSpPr>
          <p:cNvPr id="47" name="Group 46"/>
          <p:cNvGrpSpPr/>
          <p:nvPr/>
        </p:nvGrpSpPr>
        <p:grpSpPr>
          <a:xfrm>
            <a:off x="571500" y="1752600"/>
            <a:ext cx="8186738" cy="685800"/>
            <a:chOff x="609600" y="990600"/>
            <a:chExt cx="7239000" cy="685800"/>
          </a:xfrm>
        </p:grpSpPr>
        <p:sp>
          <p:nvSpPr>
            <p:cNvPr id="48" name="TextBox 47"/>
            <p:cNvSpPr txBox="1"/>
            <p:nvPr/>
          </p:nvSpPr>
          <p:spPr>
            <a:xfrm>
              <a:off x="609600" y="1047136"/>
              <a:ext cx="7239000" cy="609600"/>
            </a:xfrm>
            <a:prstGeom prst="rect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txBody>
            <a:bodyPr wrap="square" rtlCol="0" anchor="t" anchorCtr="0">
              <a:noAutofit/>
            </a:bodyPr>
            <a:lstStyle/>
            <a:p>
              <a:pPr algn="r"/>
              <a:endParaRPr lang="en-US" sz="1600" dirty="0" smtClean="0">
                <a:solidFill>
                  <a:srgbClr val="002060"/>
                </a:solidFill>
                <a:latin typeface="Calibri" pitchFamily="34" charset="0"/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1905237" y="990600"/>
              <a:ext cx="5943363" cy="68580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1600" dirty="0" smtClean="0">
                  <a:solidFill>
                    <a:srgbClr val="002060"/>
                  </a:solidFill>
                  <a:latin typeface="Calibri" pitchFamily="34" charset="0"/>
                </a:rPr>
                <a:t>Extract content for tagging;  identify not only document structure </a:t>
              </a:r>
            </a:p>
            <a:p>
              <a:pPr algn="ctr"/>
              <a:r>
                <a:rPr lang="en-US" sz="1600" dirty="0" smtClean="0">
                  <a:solidFill>
                    <a:srgbClr val="002060"/>
                  </a:solidFill>
                  <a:latin typeface="Calibri" pitchFamily="34" charset="0"/>
                </a:rPr>
                <a:t>but document meaning; structure unstructured content</a:t>
              </a:r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571500" y="990600"/>
            <a:ext cx="8186738" cy="685800"/>
            <a:chOff x="609600" y="990600"/>
            <a:chExt cx="7239000" cy="685800"/>
          </a:xfrm>
        </p:grpSpPr>
        <p:sp>
          <p:nvSpPr>
            <p:cNvPr id="40" name="TextBox 39"/>
            <p:cNvSpPr txBox="1"/>
            <p:nvPr/>
          </p:nvSpPr>
          <p:spPr>
            <a:xfrm>
              <a:off x="609600" y="1047136"/>
              <a:ext cx="7239000" cy="609600"/>
            </a:xfrm>
            <a:prstGeom prst="rect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txBody>
            <a:bodyPr wrap="square" rtlCol="0" anchor="t" anchorCtr="0">
              <a:noAutofit/>
            </a:bodyPr>
            <a:lstStyle/>
            <a:p>
              <a:pPr algn="r"/>
              <a:endParaRPr lang="en-US" sz="1600" dirty="0" smtClean="0">
                <a:solidFill>
                  <a:srgbClr val="002060"/>
                </a:solidFill>
                <a:latin typeface="Calibri" pitchFamily="34" charset="0"/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1905000" y="990600"/>
              <a:ext cx="5638800" cy="68580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1600" dirty="0" smtClean="0">
                  <a:solidFill>
                    <a:srgbClr val="002060"/>
                  </a:solidFill>
                  <a:latin typeface="Calibri" pitchFamily="34" charset="0"/>
                </a:rPr>
                <a:t>Intelligent agents for targeted retrieval (content federation); </a:t>
              </a:r>
            </a:p>
            <a:p>
              <a:pPr algn="ctr"/>
              <a:r>
                <a:rPr lang="en-US" sz="1600" dirty="0" smtClean="0">
                  <a:solidFill>
                    <a:srgbClr val="002060"/>
                  </a:solidFill>
                  <a:latin typeface="Calibri" pitchFamily="34" charset="0"/>
                </a:rPr>
                <a:t>“acquire what is new or changed from sites I am interested in”</a:t>
              </a:r>
            </a:p>
          </p:txBody>
        </p:sp>
      </p:grpSp>
      <p:sp>
        <p:nvSpPr>
          <p:cNvPr id="44" name="TextBox 43"/>
          <p:cNvSpPr txBox="1"/>
          <p:nvPr/>
        </p:nvSpPr>
        <p:spPr>
          <a:xfrm>
            <a:off x="571500" y="1738745"/>
            <a:ext cx="5638800" cy="685800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0">
            <a:noAutofit/>
          </a:bodyPr>
          <a:lstStyle/>
          <a:p>
            <a:pPr algn="ctr"/>
            <a:endParaRPr lang="en-US" sz="1600" dirty="0" smtClean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571500" y="2500745"/>
            <a:ext cx="5638800" cy="685800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0">
            <a:noAutofit/>
          </a:bodyPr>
          <a:lstStyle/>
          <a:p>
            <a:pPr algn="ctr"/>
            <a:endParaRPr lang="en-US" sz="1600" dirty="0" smtClean="0">
              <a:solidFill>
                <a:schemeClr val="tx1"/>
              </a:solidFill>
              <a:latin typeface="Calibri" pitchFamily="34" charset="0"/>
            </a:endParaRPr>
          </a:p>
        </p:txBody>
      </p:sp>
      <p:grpSp>
        <p:nvGrpSpPr>
          <p:cNvPr id="57" name="Group 56"/>
          <p:cNvGrpSpPr/>
          <p:nvPr/>
        </p:nvGrpSpPr>
        <p:grpSpPr>
          <a:xfrm>
            <a:off x="571500" y="4038600"/>
            <a:ext cx="8186738" cy="685800"/>
            <a:chOff x="609600" y="990600"/>
            <a:chExt cx="7239000" cy="685800"/>
          </a:xfrm>
        </p:grpSpPr>
        <p:sp>
          <p:nvSpPr>
            <p:cNvPr id="58" name="TextBox 57"/>
            <p:cNvSpPr txBox="1"/>
            <p:nvPr/>
          </p:nvSpPr>
          <p:spPr>
            <a:xfrm>
              <a:off x="609600" y="1047136"/>
              <a:ext cx="7239000" cy="609600"/>
            </a:xfrm>
            <a:prstGeom prst="rect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txBody>
            <a:bodyPr wrap="square" rtlCol="0" anchor="t" anchorCtr="0">
              <a:noAutofit/>
            </a:bodyPr>
            <a:lstStyle/>
            <a:p>
              <a:pPr algn="r"/>
              <a:endParaRPr lang="en-US" sz="1600" dirty="0" smtClean="0">
                <a:solidFill>
                  <a:srgbClr val="002060"/>
                </a:solidFill>
                <a:latin typeface="Calibri" pitchFamily="34" charset="0"/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1905000" y="990600"/>
              <a:ext cx="5638800" cy="68580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1600" dirty="0" smtClean="0">
                  <a:solidFill>
                    <a:srgbClr val="002060"/>
                  </a:solidFill>
                  <a:latin typeface="Calibri" pitchFamily="34" charset="0"/>
                </a:rPr>
                <a:t>Abstracting, auto-summarization (e.g., synopses, </a:t>
              </a:r>
              <a:r>
                <a:rPr lang="en-US" sz="1600" dirty="0" err="1" smtClean="0">
                  <a:solidFill>
                    <a:srgbClr val="002060"/>
                  </a:solidFill>
                  <a:latin typeface="Calibri" pitchFamily="34" charset="0"/>
                </a:rPr>
                <a:t>headnotes</a:t>
              </a:r>
              <a:r>
                <a:rPr lang="en-US" sz="1600" dirty="0" smtClean="0">
                  <a:solidFill>
                    <a:srgbClr val="002060"/>
                  </a:solidFill>
                  <a:latin typeface="Calibri" pitchFamily="34" charset="0"/>
                </a:rPr>
                <a:t>) </a:t>
              </a: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571500" y="4800600"/>
            <a:ext cx="8186738" cy="685800"/>
            <a:chOff x="609600" y="990600"/>
            <a:chExt cx="7239000" cy="685800"/>
          </a:xfrm>
        </p:grpSpPr>
        <p:sp>
          <p:nvSpPr>
            <p:cNvPr id="61" name="TextBox 60"/>
            <p:cNvSpPr txBox="1"/>
            <p:nvPr/>
          </p:nvSpPr>
          <p:spPr>
            <a:xfrm>
              <a:off x="609600" y="1047136"/>
              <a:ext cx="7239000" cy="609600"/>
            </a:xfrm>
            <a:prstGeom prst="rect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txBody>
            <a:bodyPr wrap="square" rtlCol="0" anchor="t" anchorCtr="0">
              <a:noAutofit/>
            </a:bodyPr>
            <a:lstStyle/>
            <a:p>
              <a:pPr algn="r"/>
              <a:endParaRPr lang="en-US" sz="1600" dirty="0" smtClean="0">
                <a:solidFill>
                  <a:srgbClr val="002060"/>
                </a:solidFill>
                <a:latin typeface="Calibri" pitchFamily="34" charset="0"/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1905000" y="990600"/>
              <a:ext cx="5638800" cy="68580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1600" dirty="0" smtClean="0">
                  <a:solidFill>
                    <a:srgbClr val="002060"/>
                  </a:solidFill>
                  <a:latin typeface="Calibri" pitchFamily="34" charset="0"/>
                </a:rPr>
                <a:t>Custom publishing; ‘Synthetic documents’ </a:t>
              </a: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571500" y="5600700"/>
            <a:ext cx="8186738" cy="685800"/>
            <a:chOff x="609600" y="990600"/>
            <a:chExt cx="7239000" cy="685800"/>
          </a:xfrm>
        </p:grpSpPr>
        <p:sp>
          <p:nvSpPr>
            <p:cNvPr id="64" name="TextBox 63"/>
            <p:cNvSpPr txBox="1"/>
            <p:nvPr/>
          </p:nvSpPr>
          <p:spPr>
            <a:xfrm>
              <a:off x="609600" y="1047136"/>
              <a:ext cx="7239000" cy="609600"/>
            </a:xfrm>
            <a:prstGeom prst="rect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txBody>
            <a:bodyPr wrap="square" rtlCol="0" anchor="t" anchorCtr="0">
              <a:noAutofit/>
            </a:bodyPr>
            <a:lstStyle/>
            <a:p>
              <a:pPr algn="r"/>
              <a:endParaRPr lang="en-US" sz="1600" dirty="0" smtClean="0">
                <a:solidFill>
                  <a:srgbClr val="002060"/>
                </a:solidFill>
                <a:latin typeface="Calibri" pitchFamily="34" charset="0"/>
              </a:endParaRP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1905000" y="990600"/>
              <a:ext cx="5638800" cy="68580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1600" dirty="0" smtClean="0">
                  <a:solidFill>
                    <a:srgbClr val="002060"/>
                  </a:solidFill>
                  <a:latin typeface="Calibri" pitchFamily="34" charset="0"/>
                </a:rPr>
                <a:t>Content delivery for multiple output channels and product formats</a:t>
              </a:r>
            </a:p>
          </p:txBody>
        </p:sp>
      </p:grp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Semantic Tools in the Content Supply Chain</a:t>
            </a:r>
            <a:endParaRPr lang="en-US" sz="3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19F91C-80C4-4CBB-AC2E-1EE222D8E705}" type="slidenum">
              <a:rPr lang="en-US" altLang="en-US" smtClean="0"/>
              <a:pPr>
                <a:defRPr/>
              </a:pPr>
              <a:t>12</a:t>
            </a:fld>
            <a:endParaRPr lang="en-US" altLang="en-US" dirty="0"/>
          </a:p>
        </p:txBody>
      </p:sp>
      <p:grpSp>
        <p:nvGrpSpPr>
          <p:cNvPr id="16" name="Diagram group"/>
          <p:cNvGrpSpPr/>
          <p:nvPr/>
        </p:nvGrpSpPr>
        <p:grpSpPr>
          <a:xfrm>
            <a:off x="342900" y="1857375"/>
            <a:ext cx="1562100" cy="521896"/>
            <a:chOff x="1178915" y="124104"/>
            <a:chExt cx="1304742" cy="521896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grpSp>
          <p:nvGrpSpPr>
            <p:cNvPr id="17" name="Group 16"/>
            <p:cNvGrpSpPr/>
            <p:nvPr/>
          </p:nvGrpSpPr>
          <p:grpSpPr>
            <a:xfrm>
              <a:off x="1178915" y="124104"/>
              <a:ext cx="1304742" cy="521896"/>
              <a:chOff x="1178915" y="124104"/>
              <a:chExt cx="1304742" cy="521896"/>
            </a:xfrm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</p:grpSpPr>
          <p:sp>
            <p:nvSpPr>
              <p:cNvPr id="18" name="Chevron 17"/>
              <p:cNvSpPr/>
              <p:nvPr/>
            </p:nvSpPr>
            <p:spPr>
              <a:xfrm>
                <a:off x="1178915" y="124104"/>
                <a:ext cx="1304742" cy="521896"/>
              </a:xfrm>
              <a:prstGeom prst="chevron">
                <a:avLst/>
              </a:prstGeom>
              <a:solidFill>
                <a:srgbClr val="00B0F0"/>
              </a:solid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style>
              <a:lnRef idx="0">
                <a:scrgbClr r="0" g="0" b="0"/>
              </a:lnRef>
              <a:fillRef idx="1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</p:sp>
          <p:sp>
            <p:nvSpPr>
              <p:cNvPr id="19" name="Chevron 4"/>
              <p:cNvSpPr/>
              <p:nvPr/>
            </p:nvSpPr>
            <p:spPr>
              <a:xfrm>
                <a:off x="1439863" y="124104"/>
                <a:ext cx="782846" cy="521896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56007" tIns="18669" rIns="18669" bIns="18669" numCol="1" spcCol="1270" anchor="ctr" anchorCtr="0">
                <a:noAutofit/>
              </a:bodyPr>
              <a:lstStyle/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ts val="0"/>
                  </a:spcAft>
                </a:pPr>
                <a:r>
                  <a:rPr lang="en-US" sz="1400" b="1" kern="1200" dirty="0" smtClean="0">
                    <a:solidFill>
                      <a:schemeClr val="bg1"/>
                    </a:solidFill>
                    <a:latin typeface="Calibri" pitchFamily="34" charset="0"/>
                  </a:rPr>
                  <a:t>Convert / Structure</a:t>
                </a:r>
                <a:endParaRPr lang="en-US" sz="1300" b="1" kern="1200" dirty="0">
                  <a:solidFill>
                    <a:schemeClr val="bg1"/>
                  </a:solidFill>
                  <a:latin typeface="Calibri" pitchFamily="34" charset="0"/>
                </a:endParaRPr>
              </a:p>
            </p:txBody>
          </p:sp>
        </p:grpSp>
      </p:grpSp>
      <p:grpSp>
        <p:nvGrpSpPr>
          <p:cNvPr id="20" name="Diagram group"/>
          <p:cNvGrpSpPr/>
          <p:nvPr/>
        </p:nvGrpSpPr>
        <p:grpSpPr>
          <a:xfrm>
            <a:off x="342900" y="2628900"/>
            <a:ext cx="1562100" cy="521896"/>
            <a:chOff x="2353183" y="124104"/>
            <a:chExt cx="1304742" cy="521896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grpSp>
          <p:nvGrpSpPr>
            <p:cNvPr id="21" name="Group 20"/>
            <p:cNvGrpSpPr/>
            <p:nvPr/>
          </p:nvGrpSpPr>
          <p:grpSpPr>
            <a:xfrm>
              <a:off x="2353183" y="124104"/>
              <a:ext cx="1304742" cy="521896"/>
              <a:chOff x="2353183" y="124104"/>
              <a:chExt cx="1304742" cy="521896"/>
            </a:xfrm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</p:grpSpPr>
          <p:sp>
            <p:nvSpPr>
              <p:cNvPr id="22" name="Chevron 21"/>
              <p:cNvSpPr/>
              <p:nvPr/>
            </p:nvSpPr>
            <p:spPr>
              <a:xfrm>
                <a:off x="2353183" y="124104"/>
                <a:ext cx="1304742" cy="521896"/>
              </a:xfrm>
              <a:prstGeom prst="chevron">
                <a:avLst/>
              </a:prstGeom>
              <a:solidFill>
                <a:srgbClr val="00B0F0"/>
              </a:solid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style>
              <a:lnRef idx="0">
                <a:scrgbClr r="0" g="0" b="0"/>
              </a:lnRef>
              <a:fillRef idx="1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</p:sp>
          <p:sp>
            <p:nvSpPr>
              <p:cNvPr id="23" name="Chevron 4"/>
              <p:cNvSpPr/>
              <p:nvPr/>
            </p:nvSpPr>
            <p:spPr>
              <a:xfrm>
                <a:off x="2614131" y="124104"/>
                <a:ext cx="782846" cy="521896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48006" tIns="16002" rIns="16002" bIns="16002" numCol="1" spcCol="1270" anchor="ctr" anchorCtr="0">
                <a:noAutofit/>
              </a:bodyPr>
              <a:lstStyle/>
              <a:p>
                <a:pPr lvl="0" algn="ctr" defTabSz="533400">
                  <a:lnSpc>
                    <a:spcPct val="90000"/>
                  </a:lnSpc>
                  <a:spcBef>
                    <a:spcPct val="0"/>
                  </a:spcBef>
                  <a:spcAft>
                    <a:spcPts val="0"/>
                  </a:spcAft>
                </a:pPr>
                <a:r>
                  <a:rPr lang="en-US" sz="1400" b="1" kern="1200" dirty="0" smtClean="0">
                    <a:solidFill>
                      <a:schemeClr val="bg1"/>
                    </a:solidFill>
                    <a:latin typeface="Calibri" pitchFamily="34" charset="0"/>
                  </a:rPr>
                  <a:t>Normalize</a:t>
                </a:r>
                <a:endParaRPr lang="en-US" sz="1400" b="1" kern="1200" dirty="0">
                  <a:solidFill>
                    <a:schemeClr val="bg1"/>
                  </a:solidFill>
                  <a:latin typeface="Calibri" pitchFamily="34" charset="0"/>
                </a:endParaRPr>
              </a:p>
            </p:txBody>
          </p:sp>
        </p:grpSp>
      </p:grpSp>
      <p:grpSp>
        <p:nvGrpSpPr>
          <p:cNvPr id="24" name="Diagram group"/>
          <p:cNvGrpSpPr/>
          <p:nvPr/>
        </p:nvGrpSpPr>
        <p:grpSpPr>
          <a:xfrm>
            <a:off x="342900" y="3421207"/>
            <a:ext cx="1562100" cy="521896"/>
            <a:chOff x="3527451" y="124104"/>
            <a:chExt cx="1304742" cy="521896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grpSp>
          <p:nvGrpSpPr>
            <p:cNvPr id="25" name="Group 24"/>
            <p:cNvGrpSpPr/>
            <p:nvPr/>
          </p:nvGrpSpPr>
          <p:grpSpPr>
            <a:xfrm>
              <a:off x="3527451" y="124104"/>
              <a:ext cx="1304742" cy="521896"/>
              <a:chOff x="3527451" y="124104"/>
              <a:chExt cx="1304742" cy="521896"/>
            </a:xfrm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</p:grpSpPr>
          <p:sp>
            <p:nvSpPr>
              <p:cNvPr id="26" name="Chevron 25"/>
              <p:cNvSpPr/>
              <p:nvPr/>
            </p:nvSpPr>
            <p:spPr>
              <a:xfrm>
                <a:off x="3527451" y="124104"/>
                <a:ext cx="1304742" cy="521896"/>
              </a:xfrm>
              <a:prstGeom prst="chevron">
                <a:avLst/>
              </a:prstGeom>
              <a:solidFill>
                <a:srgbClr val="00B0F0"/>
              </a:solid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style>
              <a:lnRef idx="0">
                <a:scrgbClr r="0" g="0" b="0"/>
              </a:lnRef>
              <a:fillRef idx="1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</p:sp>
          <p:sp>
            <p:nvSpPr>
              <p:cNvPr id="27" name="Chevron 4"/>
              <p:cNvSpPr/>
              <p:nvPr/>
            </p:nvSpPr>
            <p:spPr>
              <a:xfrm>
                <a:off x="3788399" y="124104"/>
                <a:ext cx="782846" cy="521896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56007" tIns="18669" rIns="18669" bIns="18669" numCol="1" spcCol="1270" anchor="ctr" anchorCtr="0">
                <a:noAutofit/>
              </a:bodyPr>
              <a:lstStyle/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ts val="0"/>
                  </a:spcAft>
                </a:pPr>
                <a:r>
                  <a:rPr lang="en-US" sz="1400" b="1" kern="1200" dirty="0" smtClean="0">
                    <a:solidFill>
                      <a:schemeClr val="bg1"/>
                    </a:solidFill>
                    <a:latin typeface="Calibri" pitchFamily="34" charset="0"/>
                  </a:rPr>
                  <a:t>Store /</a:t>
                </a:r>
              </a:p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ts val="0"/>
                  </a:spcAft>
                </a:pPr>
                <a:r>
                  <a:rPr lang="en-US" sz="1400" b="1" kern="1200" dirty="0" smtClean="0">
                    <a:solidFill>
                      <a:schemeClr val="bg1"/>
                    </a:solidFill>
                    <a:latin typeface="Calibri" pitchFamily="34" charset="0"/>
                  </a:rPr>
                  <a:t>Manage</a:t>
                </a:r>
                <a:endParaRPr lang="en-US" sz="1400" b="1" kern="1200" dirty="0">
                  <a:solidFill>
                    <a:schemeClr val="bg1"/>
                  </a:solidFill>
                  <a:latin typeface="Calibri" pitchFamily="34" charset="0"/>
                </a:endParaRPr>
              </a:p>
            </p:txBody>
          </p:sp>
        </p:grpSp>
      </p:grpSp>
      <p:grpSp>
        <p:nvGrpSpPr>
          <p:cNvPr id="28" name="Diagram group"/>
          <p:cNvGrpSpPr/>
          <p:nvPr/>
        </p:nvGrpSpPr>
        <p:grpSpPr>
          <a:xfrm>
            <a:off x="342900" y="4143622"/>
            <a:ext cx="1562100" cy="521896"/>
            <a:chOff x="4701719" y="124104"/>
            <a:chExt cx="1304742" cy="521896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grpSp>
          <p:nvGrpSpPr>
            <p:cNvPr id="29" name="Group 28"/>
            <p:cNvGrpSpPr/>
            <p:nvPr/>
          </p:nvGrpSpPr>
          <p:grpSpPr>
            <a:xfrm>
              <a:off x="4701719" y="124104"/>
              <a:ext cx="1304742" cy="521896"/>
              <a:chOff x="4701719" y="124104"/>
              <a:chExt cx="1304742" cy="521896"/>
            </a:xfrm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</p:grpSpPr>
          <p:sp>
            <p:nvSpPr>
              <p:cNvPr id="30" name="Chevron 29"/>
              <p:cNvSpPr/>
              <p:nvPr/>
            </p:nvSpPr>
            <p:spPr>
              <a:xfrm>
                <a:off x="4701719" y="124104"/>
                <a:ext cx="1304742" cy="521896"/>
              </a:xfrm>
              <a:prstGeom prst="chevron">
                <a:avLst/>
              </a:prstGeom>
              <a:solidFill>
                <a:srgbClr val="00B0F0"/>
              </a:solid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style>
              <a:lnRef idx="0">
                <a:scrgbClr r="0" g="0" b="0"/>
              </a:lnRef>
              <a:fillRef idx="1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</p:sp>
          <p:sp>
            <p:nvSpPr>
              <p:cNvPr id="31" name="Chevron 4"/>
              <p:cNvSpPr/>
              <p:nvPr/>
            </p:nvSpPr>
            <p:spPr>
              <a:xfrm>
                <a:off x="4962667" y="124104"/>
                <a:ext cx="782846" cy="521896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56007" tIns="18669" rIns="18669" bIns="18669" numCol="1" spcCol="1270" anchor="ctr" anchorCtr="0">
                <a:noAutofit/>
              </a:bodyPr>
              <a:lstStyle/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ts val="0"/>
                  </a:spcAft>
                </a:pPr>
                <a:r>
                  <a:rPr lang="en-US" sz="1400" b="1" kern="1200" dirty="0" smtClean="0">
                    <a:solidFill>
                      <a:schemeClr val="bg1"/>
                    </a:solidFill>
                    <a:latin typeface="Calibri" pitchFamily="34" charset="0"/>
                  </a:rPr>
                  <a:t>Edit /</a:t>
                </a:r>
              </a:p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ts val="0"/>
                  </a:spcAft>
                </a:pPr>
                <a:r>
                  <a:rPr lang="en-US" sz="1400" b="1" kern="1200" dirty="0" smtClean="0">
                    <a:solidFill>
                      <a:schemeClr val="bg1"/>
                    </a:solidFill>
                    <a:latin typeface="Calibri" pitchFamily="34" charset="0"/>
                  </a:rPr>
                  <a:t>Enhance</a:t>
                </a:r>
                <a:endParaRPr lang="en-US" sz="1400" b="1" kern="1200" dirty="0">
                  <a:solidFill>
                    <a:schemeClr val="bg1"/>
                  </a:solidFill>
                  <a:latin typeface="Calibri" pitchFamily="34" charset="0"/>
                </a:endParaRPr>
              </a:p>
            </p:txBody>
          </p:sp>
        </p:grpSp>
      </p:grpSp>
      <p:grpSp>
        <p:nvGrpSpPr>
          <p:cNvPr id="32" name="Diagram group"/>
          <p:cNvGrpSpPr/>
          <p:nvPr/>
        </p:nvGrpSpPr>
        <p:grpSpPr>
          <a:xfrm>
            <a:off x="342900" y="4912302"/>
            <a:ext cx="1562100" cy="521896"/>
            <a:chOff x="5875987" y="124104"/>
            <a:chExt cx="1304742" cy="521896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grpSp>
          <p:nvGrpSpPr>
            <p:cNvPr id="33" name="Group 32"/>
            <p:cNvGrpSpPr/>
            <p:nvPr/>
          </p:nvGrpSpPr>
          <p:grpSpPr>
            <a:xfrm>
              <a:off x="5875987" y="124104"/>
              <a:ext cx="1304742" cy="521896"/>
              <a:chOff x="5875987" y="124104"/>
              <a:chExt cx="1304742" cy="521896"/>
            </a:xfrm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</p:grpSpPr>
          <p:sp>
            <p:nvSpPr>
              <p:cNvPr id="34" name="Chevron 33"/>
              <p:cNvSpPr/>
              <p:nvPr/>
            </p:nvSpPr>
            <p:spPr>
              <a:xfrm>
                <a:off x="5875987" y="124104"/>
                <a:ext cx="1304742" cy="521896"/>
              </a:xfrm>
              <a:prstGeom prst="chevron">
                <a:avLst/>
              </a:prstGeom>
              <a:solidFill>
                <a:srgbClr val="00B0F0"/>
              </a:solid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style>
              <a:lnRef idx="0">
                <a:scrgbClr r="0" g="0" b="0"/>
              </a:lnRef>
              <a:fillRef idx="1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</p:sp>
          <p:sp>
            <p:nvSpPr>
              <p:cNvPr id="35" name="Chevron 4"/>
              <p:cNvSpPr/>
              <p:nvPr/>
            </p:nvSpPr>
            <p:spPr>
              <a:xfrm>
                <a:off x="6136935" y="124104"/>
                <a:ext cx="782846" cy="521896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56007" tIns="18669" rIns="18669" bIns="18669" numCol="1" spcCol="1270" anchor="ctr" anchorCtr="0">
                <a:noAutofit/>
              </a:bodyPr>
              <a:lstStyle/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ts val="0"/>
                  </a:spcAft>
                </a:pPr>
                <a:r>
                  <a:rPr lang="en-US" sz="1400" b="1" kern="1200" dirty="0" smtClean="0">
                    <a:solidFill>
                      <a:schemeClr val="bg1"/>
                    </a:solidFill>
                    <a:latin typeface="Calibri" pitchFamily="34" charset="0"/>
                  </a:rPr>
                  <a:t>Product Assembly</a:t>
                </a:r>
                <a:endParaRPr lang="en-US" sz="1400" b="1" kern="1200" dirty="0">
                  <a:solidFill>
                    <a:schemeClr val="bg1"/>
                  </a:solidFill>
                  <a:latin typeface="Calibri" pitchFamily="34" charset="0"/>
                </a:endParaRPr>
              </a:p>
            </p:txBody>
          </p:sp>
        </p:grpSp>
      </p:grpSp>
      <p:grpSp>
        <p:nvGrpSpPr>
          <p:cNvPr id="36" name="Diagram group"/>
          <p:cNvGrpSpPr/>
          <p:nvPr/>
        </p:nvGrpSpPr>
        <p:grpSpPr>
          <a:xfrm>
            <a:off x="342900" y="5704609"/>
            <a:ext cx="1568022" cy="521896"/>
            <a:chOff x="7050255" y="124104"/>
            <a:chExt cx="1550934" cy="521896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grpSp>
          <p:nvGrpSpPr>
            <p:cNvPr id="37" name="Group 36"/>
            <p:cNvGrpSpPr/>
            <p:nvPr/>
          </p:nvGrpSpPr>
          <p:grpSpPr>
            <a:xfrm>
              <a:off x="7050255" y="124104"/>
              <a:ext cx="1550934" cy="521896"/>
              <a:chOff x="7050255" y="124104"/>
              <a:chExt cx="1550934" cy="521896"/>
            </a:xfrm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</p:grpSpPr>
          <p:sp>
            <p:nvSpPr>
              <p:cNvPr id="38" name="Chevron 37"/>
              <p:cNvSpPr/>
              <p:nvPr/>
            </p:nvSpPr>
            <p:spPr>
              <a:xfrm>
                <a:off x="7050255" y="124104"/>
                <a:ext cx="1550934" cy="521896"/>
              </a:xfrm>
              <a:prstGeom prst="chevron">
                <a:avLst/>
              </a:prstGeom>
              <a:solidFill>
                <a:srgbClr val="00B0F0"/>
              </a:solid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style>
              <a:lnRef idx="0">
                <a:scrgbClr r="0" g="0" b="0"/>
              </a:lnRef>
              <a:fillRef idx="1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</p:sp>
          <p:sp>
            <p:nvSpPr>
              <p:cNvPr id="39" name="Chevron 4"/>
              <p:cNvSpPr/>
              <p:nvPr/>
            </p:nvSpPr>
            <p:spPr>
              <a:xfrm>
                <a:off x="7311203" y="124104"/>
                <a:ext cx="1029038" cy="521896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56007" tIns="18669" rIns="18669" bIns="18669" numCol="1" spcCol="1270" anchor="ctr" anchorCtr="0">
                <a:noAutofit/>
              </a:bodyPr>
              <a:lstStyle/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ts val="0"/>
                  </a:spcAft>
                </a:pPr>
                <a:r>
                  <a:rPr lang="en-US" sz="1400" b="1" kern="1200" dirty="0" smtClean="0">
                    <a:solidFill>
                      <a:schemeClr val="bg1"/>
                    </a:solidFill>
                    <a:latin typeface="Calibri" pitchFamily="34" charset="0"/>
                  </a:rPr>
                  <a:t>Publish / Distribute</a:t>
                </a:r>
                <a:endParaRPr lang="en-US" sz="1400" b="1" kern="1200" dirty="0">
                  <a:solidFill>
                    <a:schemeClr val="bg1"/>
                  </a:solidFill>
                  <a:latin typeface="Calibri" pitchFamily="34" charset="0"/>
                </a:endParaRPr>
              </a:p>
            </p:txBody>
          </p:sp>
        </p:grpSp>
      </p:grpSp>
      <p:grpSp>
        <p:nvGrpSpPr>
          <p:cNvPr id="9" name="Diagram group"/>
          <p:cNvGrpSpPr/>
          <p:nvPr/>
        </p:nvGrpSpPr>
        <p:grpSpPr>
          <a:xfrm>
            <a:off x="342900" y="1110652"/>
            <a:ext cx="1562100" cy="521896"/>
            <a:chOff x="4646" y="124104"/>
            <a:chExt cx="1304742" cy="521896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grpSp>
          <p:nvGrpSpPr>
            <p:cNvPr id="11" name="Group 10"/>
            <p:cNvGrpSpPr/>
            <p:nvPr/>
          </p:nvGrpSpPr>
          <p:grpSpPr>
            <a:xfrm>
              <a:off x="4646" y="124104"/>
              <a:ext cx="1304742" cy="521896"/>
              <a:chOff x="4646" y="124104"/>
              <a:chExt cx="1304742" cy="521896"/>
            </a:xfrm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</p:grpSpPr>
          <p:sp>
            <p:nvSpPr>
              <p:cNvPr id="14" name="Chevron 13"/>
              <p:cNvSpPr/>
              <p:nvPr/>
            </p:nvSpPr>
            <p:spPr>
              <a:xfrm>
                <a:off x="4646" y="124104"/>
                <a:ext cx="1304742" cy="521896"/>
              </a:xfrm>
              <a:prstGeom prst="chevron">
                <a:avLst/>
              </a:prstGeom>
              <a:solidFill>
                <a:srgbClr val="00B0F0"/>
              </a:solid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style>
              <a:lnRef idx="0">
                <a:scrgbClr r="0" g="0" b="0"/>
              </a:lnRef>
              <a:fillRef idx="1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</p:sp>
          <p:sp>
            <p:nvSpPr>
              <p:cNvPr id="15" name="Chevron 4"/>
              <p:cNvSpPr/>
              <p:nvPr/>
            </p:nvSpPr>
            <p:spPr>
              <a:xfrm>
                <a:off x="265594" y="124104"/>
                <a:ext cx="782846" cy="521896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56007" tIns="18669" rIns="18669" bIns="18669" numCol="1" spcCol="1270" anchor="ctr" anchorCtr="0">
                <a:noAutofit/>
              </a:bodyPr>
              <a:lstStyle/>
              <a:p>
                <a:pPr lvl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ts val="0"/>
                  </a:spcAft>
                </a:pPr>
                <a:r>
                  <a:rPr lang="en-US" sz="1400" b="1" kern="1200" dirty="0" smtClean="0">
                    <a:solidFill>
                      <a:schemeClr val="bg1"/>
                    </a:solidFill>
                    <a:latin typeface="Calibri" pitchFamily="34" charset="0"/>
                  </a:rPr>
                  <a:t>Source / Create</a:t>
                </a:r>
                <a:endParaRPr lang="en-US" sz="1400" b="1" kern="1200" dirty="0">
                  <a:solidFill>
                    <a:schemeClr val="bg1"/>
                  </a:solidFill>
                  <a:latin typeface="Calibri" pitchFamily="34" charset="0"/>
                </a:endParaRPr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500"/>
                            </p:stCondLst>
                            <p:childTnLst>
                              <p:par>
                                <p:cTn id="37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000"/>
                            </p:stCondLst>
                            <p:childTnLst>
                              <p:par>
                                <p:cTn id="4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500"/>
                            </p:stCondLst>
                            <p:childTnLst>
                              <p:par>
                                <p:cTn id="53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Case Studies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19F91C-80C4-4CBB-AC2E-1EE222D8E705}" type="slidenum">
              <a:rPr lang="en-US" altLang="en-US" smtClean="0"/>
              <a:pPr>
                <a:defRPr/>
              </a:pPr>
              <a:t>13</a:t>
            </a:fld>
            <a:endParaRPr lang="en-US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Preview of Case Studies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Rules-based auto-classification</a:t>
            </a:r>
          </a:p>
          <a:p>
            <a:r>
              <a:rPr lang="en-US" dirty="0" smtClean="0"/>
              <a:t>Document analysis and entity linking</a:t>
            </a:r>
          </a:p>
          <a:p>
            <a:r>
              <a:rPr lang="en-US" dirty="0" smtClean="0"/>
              <a:t>Auto-summarization</a:t>
            </a:r>
          </a:p>
          <a:p>
            <a:r>
              <a:rPr lang="en-US" dirty="0" smtClean="0"/>
              <a:t>Product assembly</a:t>
            </a:r>
          </a:p>
          <a:p>
            <a:r>
              <a:rPr lang="en-US" dirty="0" smtClean="0"/>
              <a:t>Custom information feeds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19F91C-80C4-4CBB-AC2E-1EE222D8E705}" type="slidenum">
              <a:rPr lang="en-US" altLang="en-US" smtClean="0"/>
              <a:pPr>
                <a:defRPr/>
              </a:pPr>
              <a:t>14</a:t>
            </a:fld>
            <a:endParaRPr lang="en-US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Case Study</a:t>
            </a:r>
          </a:p>
          <a:p>
            <a:r>
              <a:rPr lang="en-US" dirty="0" smtClean="0"/>
              <a:t>Rules-based Auto-classification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19F91C-80C4-4CBB-AC2E-1EE222D8E705}" type="slidenum">
              <a:rPr lang="en-US" altLang="en-US" smtClean="0"/>
              <a:pPr>
                <a:defRPr/>
              </a:pPr>
              <a:t>15</a:t>
            </a:fld>
            <a:endParaRPr lang="en-US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Rules-based Auto-classification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285720" y="3616523"/>
            <a:ext cx="8572560" cy="307777"/>
          </a:xfrm>
          <a:prstGeom prst="rect">
            <a:avLst/>
          </a:prstGeom>
          <a:solidFill>
            <a:srgbClr val="0094E5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bg1"/>
                </a:solidFill>
              </a:rPr>
              <a:t>RULES BASE</a:t>
            </a:r>
            <a:endParaRPr lang="en-US" sz="1400" b="1" dirty="0">
              <a:solidFill>
                <a:schemeClr val="bg1"/>
              </a:solidFill>
            </a:endParaRPr>
          </a:p>
        </p:txBody>
      </p:sp>
      <p:grpSp>
        <p:nvGrpSpPr>
          <p:cNvPr id="34" name="Group 33"/>
          <p:cNvGrpSpPr/>
          <p:nvPr/>
        </p:nvGrpSpPr>
        <p:grpSpPr>
          <a:xfrm>
            <a:off x="266700" y="4053630"/>
            <a:ext cx="3295644" cy="2022634"/>
            <a:chOff x="266700" y="4053630"/>
            <a:chExt cx="3295644" cy="2022634"/>
          </a:xfrm>
        </p:grpSpPr>
        <p:sp>
          <p:nvSpPr>
            <p:cNvPr id="15" name="Rectangle 14"/>
            <p:cNvSpPr/>
            <p:nvPr/>
          </p:nvSpPr>
          <p:spPr>
            <a:xfrm>
              <a:off x="266700" y="4053630"/>
              <a:ext cx="3295644" cy="2022634"/>
            </a:xfrm>
            <a:prstGeom prst="rect">
              <a:avLst/>
            </a:prstGeom>
            <a:solidFill>
              <a:srgbClr val="ABDB77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81000" y="4579695"/>
              <a:ext cx="2324100" cy="500066"/>
            </a:xfrm>
            <a:prstGeom prst="rect">
              <a:avLst/>
            </a:prstGeom>
            <a:solidFill>
              <a:srgbClr val="00B050"/>
            </a:solidFill>
            <a:ln w="635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36000" rIns="36000" bIns="36000" rtlCol="0" anchor="ctr"/>
            <a:lstStyle/>
            <a:p>
              <a:r>
                <a:rPr lang="en-GB" sz="14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Apply rules to classify content against taxonomy </a:t>
              </a:r>
              <a:endParaRPr lang="en-GB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68482" y="4056249"/>
              <a:ext cx="22860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>
                  <a:solidFill>
                    <a:srgbClr val="002060"/>
                  </a:solidFill>
                </a:rPr>
                <a:t>AUTO-CLASSIFICATION</a:t>
              </a:r>
              <a:endParaRPr lang="en-US" sz="1400" b="1" dirty="0">
                <a:solidFill>
                  <a:srgbClr val="002060"/>
                </a:solidFill>
              </a:endParaRPr>
            </a:p>
          </p:txBody>
        </p:sp>
        <p:sp>
          <p:nvSpPr>
            <p:cNvPr id="35" name="Flowchart: Multidocument 34"/>
            <p:cNvSpPr/>
            <p:nvPr/>
          </p:nvSpPr>
          <p:spPr>
            <a:xfrm>
              <a:off x="2847964" y="4575406"/>
              <a:ext cx="571504" cy="500066"/>
            </a:xfrm>
            <a:prstGeom prst="flowChartMultidocument">
              <a:avLst/>
            </a:prstGeom>
            <a:solidFill>
              <a:srgbClr val="00B05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b="1" dirty="0" smtClean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381000" y="5356460"/>
              <a:ext cx="2759881" cy="571504"/>
            </a:xfrm>
            <a:prstGeom prst="rect">
              <a:avLst/>
            </a:prstGeom>
            <a:solidFill>
              <a:srgbClr val="00B050"/>
            </a:solidFill>
            <a:ln w="635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36000" rIns="36000" bIns="36000" rtlCol="0" anchor="ctr"/>
            <a:lstStyle/>
            <a:p>
              <a:r>
                <a:rPr lang="en-GB" sz="14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System tracks rules usage </a:t>
              </a:r>
            </a:p>
            <a:p>
              <a:r>
                <a:rPr lang="en-GB" sz="14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(which ones used; frequency)</a:t>
              </a:r>
              <a:endParaRPr lang="en-GB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3886200" y="4038600"/>
            <a:ext cx="4991100" cy="2328878"/>
            <a:chOff x="3886200" y="4038600"/>
            <a:chExt cx="4991100" cy="2328878"/>
          </a:xfrm>
        </p:grpSpPr>
        <p:sp>
          <p:nvSpPr>
            <p:cNvPr id="42" name="TextBox 41"/>
            <p:cNvSpPr txBox="1"/>
            <p:nvPr/>
          </p:nvSpPr>
          <p:spPr>
            <a:xfrm>
              <a:off x="4357686" y="4438652"/>
              <a:ext cx="642942" cy="24622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>
                  <a:solidFill>
                    <a:schemeClr val="bg1"/>
                  </a:solidFill>
                </a:rPr>
                <a:t>Set-up</a:t>
              </a:r>
              <a:endParaRPr lang="en-US" sz="1000" b="1" dirty="0">
                <a:solidFill>
                  <a:schemeClr val="bg1"/>
                </a:solidFill>
              </a:endParaRP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3886200" y="4038600"/>
              <a:ext cx="4991100" cy="2328878"/>
            </a:xfrm>
            <a:prstGeom prst="rect">
              <a:avLst/>
            </a:prstGeom>
            <a:solidFill>
              <a:srgbClr val="ABDB77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4905352" y="4042064"/>
              <a:ext cx="328614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>
                  <a:solidFill>
                    <a:srgbClr val="002060"/>
                  </a:solidFill>
                </a:rPr>
                <a:t>INDEXER REVIEW</a:t>
              </a:r>
              <a:endParaRPr lang="en-US" sz="1400" b="1" dirty="0">
                <a:solidFill>
                  <a:srgbClr val="002060"/>
                </a:solidFill>
              </a:endParaRP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4000500" y="4343400"/>
              <a:ext cx="4800600" cy="1166810"/>
            </a:xfrm>
            <a:prstGeom prst="rect">
              <a:avLst/>
            </a:prstGeom>
            <a:solidFill>
              <a:srgbClr val="00B050"/>
            </a:solidFill>
            <a:ln w="635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5760" tIns="36000" rIns="36000" bIns="36000" rtlCol="0" anchor="t"/>
            <a:lstStyle/>
            <a:p>
              <a:pPr algn="ctr"/>
              <a:r>
                <a:rPr lang="en-GB" sz="14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INDEXER</a:t>
              </a:r>
            </a:p>
            <a:p>
              <a:r>
                <a:rPr lang="en-GB" sz="14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Accepts, rejects, adds, classification terms</a:t>
              </a:r>
            </a:p>
            <a:p>
              <a:r>
                <a:rPr lang="en-GB" sz="14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Reviews rules system applied that  yielded wrong classification</a:t>
              </a:r>
            </a:p>
            <a:p>
              <a:r>
                <a:rPr lang="en-GB" sz="14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Flag problems to rules builder; suggest new terms</a:t>
              </a:r>
              <a:endParaRPr lang="en-GB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3" name="Rectangle 52"/>
            <p:cNvSpPr/>
            <p:nvPr/>
          </p:nvSpPr>
          <p:spPr>
            <a:xfrm>
              <a:off x="4381500" y="5600700"/>
              <a:ext cx="4000500" cy="709610"/>
            </a:xfrm>
            <a:prstGeom prst="rect">
              <a:avLst/>
            </a:prstGeom>
            <a:solidFill>
              <a:srgbClr val="00B050"/>
            </a:solidFill>
            <a:ln w="635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en-GB" sz="14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SYSTEM</a:t>
              </a:r>
            </a:p>
            <a:p>
              <a:pPr algn="ctr"/>
              <a:r>
                <a:rPr lang="en-GB" sz="14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Tracks rules that generated </a:t>
              </a:r>
            </a:p>
            <a:p>
              <a:pPr algn="ctr"/>
              <a:r>
                <a:rPr lang="en-GB" sz="14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incorrect classifications</a:t>
              </a:r>
              <a:endParaRPr lang="en-GB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64" name="Right Arrow 63"/>
          <p:cNvSpPr/>
          <p:nvPr/>
        </p:nvSpPr>
        <p:spPr>
          <a:xfrm>
            <a:off x="3562344" y="5285022"/>
            <a:ext cx="323856" cy="201378"/>
          </a:xfrm>
          <a:prstGeom prst="rightArrow">
            <a:avLst/>
          </a:prstGeom>
          <a:solidFill>
            <a:srgbClr val="0094E5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142844" y="1033446"/>
            <a:ext cx="8715436" cy="2471754"/>
            <a:chOff x="142844" y="1033446"/>
            <a:chExt cx="8715436" cy="2471754"/>
          </a:xfrm>
        </p:grpSpPr>
        <p:sp>
          <p:nvSpPr>
            <p:cNvPr id="24" name="Rectangle 23"/>
            <p:cNvSpPr/>
            <p:nvPr/>
          </p:nvSpPr>
          <p:spPr>
            <a:xfrm>
              <a:off x="5857884" y="1185846"/>
              <a:ext cx="3000396" cy="216149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5981700" y="1604946"/>
              <a:ext cx="1409700" cy="16383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635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2880" tIns="36000" rIns="36000" bIns="36000" rtlCol="0" anchor="ctr"/>
            <a:lstStyle/>
            <a:p>
              <a:pPr algn="ctr"/>
              <a:r>
                <a:rPr lang="en-GB" sz="14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INDEXER</a:t>
              </a:r>
            </a:p>
            <a:p>
              <a:endParaRPr lang="en-GB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  <a:p>
              <a:r>
                <a:rPr lang="en-GB" sz="14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Add/remove terms; Create groupings; Map  terms</a:t>
              </a:r>
              <a:endParaRPr lang="en-GB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7479186" y="1604946"/>
              <a:ext cx="1214446" cy="16383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635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2880" tIns="36000" rIns="36000" bIns="36000" rtlCol="0" anchor="ctr"/>
            <a:lstStyle/>
            <a:p>
              <a:pPr algn="ctr"/>
              <a:endParaRPr lang="en-GB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  <a:p>
              <a:r>
                <a:rPr lang="en-GB" sz="14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Automatic update of rules to reflect changes in taxonomy</a:t>
              </a: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5857884" y="1185846"/>
              <a:ext cx="300039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>
                  <a:solidFill>
                    <a:srgbClr val="002060"/>
                  </a:solidFill>
                </a:rPr>
                <a:t>TAXONOMY MANAGER</a:t>
              </a:r>
              <a:endParaRPr lang="en-US" sz="1400" b="1" dirty="0">
                <a:solidFill>
                  <a:srgbClr val="002060"/>
                </a:solidFill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7479186" y="1566846"/>
              <a:ext cx="121444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>
                  <a:solidFill>
                    <a:schemeClr val="bg1"/>
                  </a:solidFill>
                </a:rPr>
                <a:t>SYSTEM</a:t>
              </a:r>
              <a:endParaRPr lang="en-US" sz="1400" b="1" dirty="0">
                <a:solidFill>
                  <a:schemeClr val="bg1"/>
                </a:solidFill>
              </a:endParaRPr>
            </a:p>
          </p:txBody>
        </p:sp>
        <p:grpSp>
          <p:nvGrpSpPr>
            <p:cNvPr id="33" name="Group 32"/>
            <p:cNvGrpSpPr/>
            <p:nvPr/>
          </p:nvGrpSpPr>
          <p:grpSpPr>
            <a:xfrm>
              <a:off x="142844" y="1033446"/>
              <a:ext cx="5686456" cy="2471754"/>
              <a:chOff x="142844" y="1033446"/>
              <a:chExt cx="5686456" cy="2471754"/>
            </a:xfrm>
          </p:grpSpPr>
          <p:sp>
            <p:nvSpPr>
              <p:cNvPr id="71" name="Rectangle 70"/>
              <p:cNvSpPr/>
              <p:nvPr/>
            </p:nvSpPr>
            <p:spPr>
              <a:xfrm>
                <a:off x="142844" y="1033446"/>
                <a:ext cx="5643602" cy="2471754"/>
              </a:xfrm>
              <a:prstGeom prst="rec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" name="Rectangle 5"/>
              <p:cNvSpPr/>
              <p:nvPr/>
            </p:nvSpPr>
            <p:spPr>
              <a:xfrm>
                <a:off x="285720" y="1185846"/>
                <a:ext cx="3357586" cy="2161494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1028700" y="1714480"/>
                <a:ext cx="1928826" cy="500066"/>
              </a:xfrm>
              <a:prstGeom prst="rect">
                <a:avLst/>
              </a:prstGeom>
              <a:solidFill>
                <a:srgbClr val="777777"/>
              </a:solidFill>
              <a:ln w="6350"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36000" rtlCol="0" anchor="ctr"/>
              <a:lstStyle/>
              <a:p>
                <a:pPr algn="ctr"/>
                <a:endParaRPr lang="en-GB" sz="8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algn="ctr"/>
                <a:endParaRPr lang="en-GB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" name="Flowchart: Multidocument 10"/>
              <p:cNvSpPr/>
              <p:nvPr/>
            </p:nvSpPr>
            <p:spPr>
              <a:xfrm>
                <a:off x="419100" y="2462190"/>
                <a:ext cx="1104900" cy="803924"/>
              </a:xfrm>
              <a:prstGeom prst="flowChartMultidocument">
                <a:avLst/>
              </a:prstGeom>
              <a:solidFill>
                <a:srgbClr val="737373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 smtClean="0">
                    <a:latin typeface="Arial" pitchFamily="34" charset="0"/>
                    <a:cs typeface="Arial" pitchFamily="34" charset="0"/>
                  </a:rPr>
                  <a:t>Baseline Test Set</a:t>
                </a:r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285720" y="1229494"/>
                <a:ext cx="3357586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1" dirty="0" smtClean="0">
                    <a:solidFill>
                      <a:srgbClr val="002060"/>
                    </a:solidFill>
                  </a:rPr>
                  <a:t>DEFINE CLASSIFICATION RULES</a:t>
                </a:r>
                <a:endParaRPr lang="en-US" sz="1400" b="1" dirty="0">
                  <a:solidFill>
                    <a:srgbClr val="002060"/>
                  </a:solidFill>
                </a:endParaRPr>
              </a:p>
            </p:txBody>
          </p:sp>
          <p:sp>
            <p:nvSpPr>
              <p:cNvPr id="40" name="Right Arrow 39"/>
              <p:cNvSpPr/>
              <p:nvPr/>
            </p:nvSpPr>
            <p:spPr>
              <a:xfrm>
                <a:off x="1600200" y="2709846"/>
                <a:ext cx="357190" cy="142876"/>
              </a:xfrm>
              <a:prstGeom prst="rightArrow">
                <a:avLst/>
              </a:prstGeom>
              <a:solidFill>
                <a:srgbClr val="0094E5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5" name="Rectangle 54"/>
              <p:cNvSpPr/>
              <p:nvPr/>
            </p:nvSpPr>
            <p:spPr>
              <a:xfrm>
                <a:off x="3818840" y="1185846"/>
                <a:ext cx="1857388" cy="2161494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TextBox 55"/>
              <p:cNvSpPr txBox="1"/>
              <p:nvPr/>
            </p:nvSpPr>
            <p:spPr>
              <a:xfrm>
                <a:off x="3657600" y="1289847"/>
                <a:ext cx="21717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b="1" dirty="0" smtClean="0">
                    <a:solidFill>
                      <a:srgbClr val="002060"/>
                    </a:solidFill>
                  </a:rPr>
                  <a:t>RULES MANAGEMENT</a:t>
                </a:r>
                <a:endParaRPr lang="en-US" sz="1200" b="1" dirty="0">
                  <a:solidFill>
                    <a:srgbClr val="002060"/>
                  </a:solidFill>
                </a:endParaRPr>
              </a:p>
            </p:txBody>
          </p:sp>
          <p:sp>
            <p:nvSpPr>
              <p:cNvPr id="57" name="Rectangle 56"/>
              <p:cNvSpPr/>
              <p:nvPr/>
            </p:nvSpPr>
            <p:spPr>
              <a:xfrm>
                <a:off x="3924300" y="1695424"/>
                <a:ext cx="1676400" cy="1357322"/>
              </a:xfrm>
              <a:prstGeom prst="rect">
                <a:avLst/>
              </a:prstGeom>
              <a:solidFill>
                <a:srgbClr val="777777"/>
              </a:solidFill>
              <a:ln w="6350"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82880" tIns="36000" rIns="36000" bIns="36000" rtlCol="0" anchor="ctr"/>
              <a:lstStyle/>
              <a:p>
                <a:r>
                  <a:rPr lang="en-GB" sz="1400" dirty="0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Review usage statistics </a:t>
                </a:r>
              </a:p>
              <a:p>
                <a:r>
                  <a:rPr lang="en-GB" sz="1400" dirty="0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Rules used, not used; add, modify, delete rules</a:t>
                </a:r>
                <a:endParaRPr lang="en-GB" sz="14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7" name="TextBox 46"/>
              <p:cNvSpPr txBox="1"/>
              <p:nvPr/>
            </p:nvSpPr>
            <p:spPr>
              <a:xfrm>
                <a:off x="1028700" y="1681146"/>
                <a:ext cx="192882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400" dirty="0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Indexer defines classification rules</a:t>
                </a:r>
              </a:p>
            </p:txBody>
          </p:sp>
          <p:grpSp>
            <p:nvGrpSpPr>
              <p:cNvPr id="65" name="Group 64"/>
              <p:cNvGrpSpPr/>
              <p:nvPr/>
            </p:nvGrpSpPr>
            <p:grpSpPr>
              <a:xfrm>
                <a:off x="2019300" y="2443146"/>
                <a:ext cx="1513709" cy="803925"/>
                <a:chOff x="691312" y="2553637"/>
                <a:chExt cx="1666109" cy="803925"/>
              </a:xfrm>
            </p:grpSpPr>
            <p:sp>
              <p:nvSpPr>
                <p:cNvPr id="66" name="Rectangle 65"/>
                <p:cNvSpPr/>
                <p:nvPr/>
              </p:nvSpPr>
              <p:spPr>
                <a:xfrm>
                  <a:off x="691312" y="2553637"/>
                  <a:ext cx="1666109" cy="803925"/>
                </a:xfrm>
                <a:prstGeom prst="rect">
                  <a:avLst/>
                </a:prstGeom>
                <a:solidFill>
                  <a:srgbClr val="777777"/>
                </a:solidFill>
                <a:ln w="6350"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36000" tIns="36000" rIns="36000" bIns="36000" rtlCol="0" anchor="ctr"/>
                <a:lstStyle/>
                <a:p>
                  <a:pPr algn="ctr"/>
                  <a:endParaRPr lang="en-GB" sz="900" dirty="0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9" name="TextBox 68"/>
                <p:cNvSpPr txBox="1"/>
                <p:nvPr/>
              </p:nvSpPr>
              <p:spPr>
                <a:xfrm>
                  <a:off x="723900" y="2667000"/>
                  <a:ext cx="1600200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GB" sz="1400" b="1" dirty="0" smtClean="0">
                      <a:solidFill>
                        <a:schemeClr val="bg1"/>
                      </a:solidFill>
                      <a:latin typeface="Arial" pitchFamily="34" charset="0"/>
                      <a:cs typeface="Arial" pitchFamily="34" charset="0"/>
                    </a:rPr>
                    <a:t>Test &amp; adjust rules</a:t>
                  </a:r>
                  <a:endParaRPr lang="en-GB" sz="1400" dirty="0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</p:grpSp>
      <p:sp>
        <p:nvSpPr>
          <p:cNvPr id="38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42900" y="6419850"/>
            <a:ext cx="723900" cy="285750"/>
          </a:xfrm>
        </p:spPr>
        <p:txBody>
          <a:bodyPr/>
          <a:lstStyle/>
          <a:p>
            <a:pPr>
              <a:defRPr/>
            </a:pPr>
            <a:fld id="{0D19F91C-80C4-4CBB-AC2E-1EE222D8E705}" type="slidenum">
              <a:rPr lang="en-US" altLang="en-US" smtClean="0"/>
              <a:pPr>
                <a:defRPr/>
              </a:pPr>
              <a:t>16</a:t>
            </a:fld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6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Case Study</a:t>
            </a:r>
          </a:p>
          <a:p>
            <a:r>
              <a:rPr lang="en-US" dirty="0" smtClean="0"/>
              <a:t>Document Analysis and Entity Linking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19F91C-80C4-4CBB-AC2E-1EE222D8E705}" type="slidenum">
              <a:rPr lang="en-US" altLang="en-US" smtClean="0"/>
              <a:pPr>
                <a:defRPr/>
              </a:pPr>
              <a:t>17</a:t>
            </a:fld>
            <a:endParaRPr lang="en-US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Document Analysis and Entity Linking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04900"/>
            <a:ext cx="8382000" cy="5181600"/>
          </a:xfrm>
        </p:spPr>
        <p:txBody>
          <a:bodyPr>
            <a:noAutofit/>
          </a:bodyPr>
          <a:lstStyle/>
          <a:p>
            <a:r>
              <a:rPr lang="en-GB" sz="2600" dirty="0" smtClean="0"/>
              <a:t>Focus is on document analysis and entity linking in editorial workflow</a:t>
            </a:r>
          </a:p>
          <a:p>
            <a:r>
              <a:rPr lang="en-GB" sz="2600" dirty="0" smtClean="0"/>
              <a:t>Subsidiary of a global legal publishing house</a:t>
            </a:r>
          </a:p>
          <a:p>
            <a:pPr lvl="1">
              <a:spcAft>
                <a:spcPts val="0"/>
              </a:spcAft>
            </a:pPr>
            <a:r>
              <a:rPr lang="en-GB" sz="2000" dirty="0" smtClean="0"/>
              <a:t>content base of 3.5 million cases, related documents</a:t>
            </a:r>
          </a:p>
          <a:p>
            <a:pPr lvl="1">
              <a:spcAft>
                <a:spcPts val="0"/>
              </a:spcAft>
            </a:pPr>
            <a:r>
              <a:rPr lang="en-GB" sz="2000" dirty="0" smtClean="0"/>
              <a:t>manages over 17 million citations</a:t>
            </a:r>
          </a:p>
          <a:p>
            <a:pPr lvl="1">
              <a:spcAft>
                <a:spcPts val="0"/>
              </a:spcAft>
            </a:pPr>
            <a:r>
              <a:rPr lang="en-GB" sz="2000" dirty="0" smtClean="0"/>
              <a:t>updates of case law processed daily</a:t>
            </a:r>
          </a:p>
          <a:p>
            <a:pPr lvl="1">
              <a:spcAft>
                <a:spcPts val="0"/>
              </a:spcAft>
            </a:pPr>
            <a:r>
              <a:rPr lang="en-GB" sz="2000" dirty="0" smtClean="0"/>
              <a:t>cases growing at 20% per annum</a:t>
            </a:r>
          </a:p>
          <a:p>
            <a:r>
              <a:rPr lang="en-GB" sz="2600" dirty="0" smtClean="0"/>
              <a:t>Challenges</a:t>
            </a:r>
          </a:p>
          <a:p>
            <a:pPr lvl="1">
              <a:spcAft>
                <a:spcPts val="0"/>
              </a:spcAft>
            </a:pPr>
            <a:r>
              <a:rPr lang="en-US" sz="2000" dirty="0" smtClean="0"/>
              <a:t>avoid processes performed manually by individuals</a:t>
            </a:r>
          </a:p>
          <a:p>
            <a:pPr lvl="1">
              <a:spcAft>
                <a:spcPts val="0"/>
              </a:spcAft>
            </a:pPr>
            <a:r>
              <a:rPr lang="en-US" sz="2000" dirty="0" smtClean="0"/>
              <a:t>allow the user to select and filter the information needed for their job</a:t>
            </a:r>
          </a:p>
          <a:p>
            <a:pPr lvl="1">
              <a:spcAft>
                <a:spcPts val="0"/>
              </a:spcAft>
            </a:pPr>
            <a:r>
              <a:rPr lang="en-US" sz="2000" dirty="0" smtClean="0"/>
              <a:t>take into account an increasing number of legal information sources</a:t>
            </a:r>
          </a:p>
          <a:p>
            <a:pPr>
              <a:spcAft>
                <a:spcPts val="0"/>
              </a:spcAft>
            </a:pPr>
            <a:r>
              <a:rPr lang="en-US" sz="2600" dirty="0" smtClean="0"/>
              <a:t>Describes target configuration but not yet fully realized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42900" y="6419850"/>
            <a:ext cx="723900" cy="285750"/>
          </a:xfrm>
        </p:spPr>
        <p:txBody>
          <a:bodyPr/>
          <a:lstStyle/>
          <a:p>
            <a:pPr>
              <a:defRPr/>
            </a:pPr>
            <a:fld id="{0D19F91C-80C4-4CBB-AC2E-1EE222D8E705}" type="slidenum">
              <a:rPr lang="en-US" altLang="en-US" smtClean="0"/>
              <a:pPr>
                <a:defRPr/>
              </a:pPr>
              <a:t>18</a:t>
            </a:fld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Goals for the New Process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382000" cy="5029200"/>
          </a:xfrm>
        </p:spPr>
        <p:txBody>
          <a:bodyPr>
            <a:noAutofit/>
          </a:bodyPr>
          <a:lstStyle/>
          <a:p>
            <a:r>
              <a:rPr lang="en-US" sz="2400" dirty="0" smtClean="0"/>
              <a:t>Aid the process of knowledge extraction and storage</a:t>
            </a:r>
          </a:p>
          <a:p>
            <a:pPr lvl="1"/>
            <a:r>
              <a:rPr lang="en-US" sz="2400" dirty="0" smtClean="0"/>
              <a:t>identify legal sources (e.g., official publication, case law decision)</a:t>
            </a:r>
          </a:p>
          <a:p>
            <a:pPr lvl="1"/>
            <a:r>
              <a:rPr lang="en-US" sz="2400" dirty="0" smtClean="0"/>
              <a:t>extract legal citations (which source is cited and why?)</a:t>
            </a:r>
          </a:p>
          <a:p>
            <a:pPr lvl="1"/>
            <a:r>
              <a:rPr lang="en-US" sz="2400" dirty="0" smtClean="0"/>
              <a:t>populate a knowledge base and cyclically enrich the content</a:t>
            </a:r>
          </a:p>
          <a:p>
            <a:r>
              <a:rPr lang="en-GB" sz="2400" dirty="0" smtClean="0"/>
              <a:t>Process each piece of information one time</a:t>
            </a:r>
          </a:p>
          <a:p>
            <a:pPr lvl="1"/>
            <a:r>
              <a:rPr lang="en-GB" sz="2400" dirty="0" smtClean="0"/>
              <a:t>normalize, tag, enrich, link, form concepts, etc. </a:t>
            </a:r>
          </a:p>
          <a:p>
            <a:r>
              <a:rPr lang="en-GB" sz="2400" i="1" dirty="0" smtClean="0"/>
              <a:t>Build standardized common knowledge base for use throughout the editorial and production process and by downstream by end-users</a:t>
            </a:r>
          </a:p>
          <a:p>
            <a:r>
              <a:rPr lang="en-GB" sz="2400" dirty="0" smtClean="0"/>
              <a:t>Maintain consistent thesauri, ontologies, taxonomies and provide a mechanism for their management and updating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42900" y="6419850"/>
            <a:ext cx="723900" cy="285750"/>
          </a:xfrm>
        </p:spPr>
        <p:txBody>
          <a:bodyPr/>
          <a:lstStyle/>
          <a:p>
            <a:pPr>
              <a:defRPr/>
            </a:pPr>
            <a:fld id="{0D19F91C-80C4-4CBB-AC2E-1EE222D8E705}" type="slidenum">
              <a:rPr lang="en-US" altLang="en-US" smtClean="0"/>
              <a:pPr>
                <a:defRPr/>
              </a:pPr>
              <a:t>19</a:t>
            </a:fld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</a:p>
          <a:p>
            <a:r>
              <a:rPr lang="en-US" dirty="0" smtClean="0"/>
              <a:t>Semantic technologies</a:t>
            </a:r>
            <a:endParaRPr lang="en-US" sz="3600" dirty="0" smtClean="0"/>
          </a:p>
          <a:p>
            <a:r>
              <a:rPr lang="en-US" sz="3600" dirty="0" smtClean="0"/>
              <a:t>Case studies</a:t>
            </a:r>
          </a:p>
          <a:p>
            <a:r>
              <a:rPr lang="en-US" dirty="0" smtClean="0"/>
              <a:t>Benefits and challenges</a:t>
            </a:r>
          </a:p>
          <a:p>
            <a:r>
              <a:rPr lang="en-US" sz="3600" dirty="0" smtClean="0"/>
              <a:t>Questions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19F91C-80C4-4CBB-AC2E-1EE222D8E705}" type="slidenum">
              <a:rPr lang="en-US" altLang="en-US" smtClean="0"/>
              <a:pPr>
                <a:defRPr/>
              </a:pPr>
              <a:t>2</a:t>
            </a:fld>
            <a:endParaRPr lang="en-US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Document Analysis and Linking Process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42900" y="6095991"/>
            <a:ext cx="723900" cy="285750"/>
          </a:xfrm>
        </p:spPr>
        <p:txBody>
          <a:bodyPr/>
          <a:lstStyle/>
          <a:p>
            <a:pPr>
              <a:defRPr/>
            </a:pPr>
            <a:fld id="{0D19F91C-80C4-4CBB-AC2E-1EE222D8E705}" type="slidenum">
              <a:rPr lang="en-US" altLang="en-US" smtClean="0"/>
              <a:pPr>
                <a:defRPr/>
              </a:pPr>
              <a:t>20</a:t>
            </a:fld>
            <a:endParaRPr lang="en-US" altLang="en-US" dirty="0"/>
          </a:p>
        </p:txBody>
      </p:sp>
      <p:sp>
        <p:nvSpPr>
          <p:cNvPr id="53" name="Rectangle 52"/>
          <p:cNvSpPr/>
          <p:nvPr/>
        </p:nvSpPr>
        <p:spPr>
          <a:xfrm rot="16200000">
            <a:off x="-226223" y="5141124"/>
            <a:ext cx="1785950" cy="571504"/>
          </a:xfrm>
          <a:prstGeom prst="rect">
            <a:avLst/>
          </a:prstGeom>
          <a:solidFill>
            <a:srgbClr val="00B0F0"/>
          </a:solidFill>
          <a:ln w="6350" cap="flat" cmpd="sng" algn="ctr">
            <a:solidFill>
              <a:srgbClr val="000000"/>
            </a:solidFill>
            <a:prstDash val="solid"/>
          </a:ln>
          <a:effectLst/>
        </p:spPr>
        <p:txBody>
          <a:bodyPr lIns="36000" tIns="36000" rIns="36000" bIns="3600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Legal editors</a:t>
            </a:r>
            <a:endParaRPr kumimoji="0" lang="en-GB" sz="16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1285851" y="4052892"/>
            <a:ext cx="7500989" cy="357190"/>
          </a:xfrm>
          <a:prstGeom prst="rect">
            <a:avLst/>
          </a:prstGeom>
          <a:solidFill>
            <a:srgbClr val="00B050"/>
          </a:solidFill>
          <a:ln w="6350" cap="flat" cmpd="sng" algn="ctr">
            <a:solidFill>
              <a:srgbClr val="002060"/>
            </a:solidFill>
            <a:prstDash val="solid"/>
          </a:ln>
          <a:effectLst/>
        </p:spPr>
        <p:txBody>
          <a:bodyPr lIns="36000" tIns="36000" rIns="36000" bIns="3600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SEARCH AND NAVIGATION SERVICES</a:t>
            </a:r>
          </a:p>
        </p:txBody>
      </p:sp>
      <p:grpSp>
        <p:nvGrpSpPr>
          <p:cNvPr id="37" name="Group 36"/>
          <p:cNvGrpSpPr/>
          <p:nvPr/>
        </p:nvGrpSpPr>
        <p:grpSpPr>
          <a:xfrm>
            <a:off x="1285852" y="4533901"/>
            <a:ext cx="3886202" cy="1785950"/>
            <a:chOff x="1285852" y="4533901"/>
            <a:chExt cx="3886202" cy="1785950"/>
          </a:xfrm>
        </p:grpSpPr>
        <p:sp>
          <p:nvSpPr>
            <p:cNvPr id="40" name="Rectangle 39"/>
            <p:cNvSpPr/>
            <p:nvPr/>
          </p:nvSpPr>
          <p:spPr>
            <a:xfrm>
              <a:off x="1285852" y="4533901"/>
              <a:ext cx="3886202" cy="1785950"/>
            </a:xfrm>
            <a:prstGeom prst="rect">
              <a:avLst/>
            </a:prstGeom>
            <a:solidFill>
              <a:srgbClr val="D6ECEE"/>
            </a:solidFill>
            <a:ln w="6350" cap="flat" cmpd="sng" algn="ctr">
              <a:solidFill>
                <a:srgbClr val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endParaRPr>
            </a:p>
          </p:txBody>
        </p:sp>
        <p:sp>
          <p:nvSpPr>
            <p:cNvPr id="54" name="Rectangle 53"/>
            <p:cNvSpPr/>
            <p:nvPr/>
          </p:nvSpPr>
          <p:spPr>
            <a:xfrm>
              <a:off x="1571603" y="5391157"/>
              <a:ext cx="857257" cy="857256"/>
            </a:xfrm>
            <a:prstGeom prst="rect">
              <a:avLst/>
            </a:prstGeom>
            <a:solidFill>
              <a:srgbClr val="00B0F0"/>
            </a:solidFill>
            <a:ln w="6350" cap="flat" cmpd="sng" algn="ctr">
              <a:solidFill>
                <a:srgbClr val="002060"/>
              </a:solidFill>
              <a:prstDash val="solid"/>
            </a:ln>
            <a:effectLst/>
          </p:spPr>
          <p:txBody>
            <a:bodyPr lIns="36000" tIns="36000" rIns="36000" bIns="3600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rPr>
                <a:t>Entity error</a:t>
              </a: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1285852" y="4533901"/>
              <a:ext cx="385765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REVIEW AND QC ENRICHED CONTENT</a:t>
              </a:r>
              <a:endPara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0" name="Rectangle 59"/>
            <p:cNvSpPr/>
            <p:nvPr/>
          </p:nvSpPr>
          <p:spPr>
            <a:xfrm>
              <a:off x="2714612" y="5391157"/>
              <a:ext cx="857257" cy="857256"/>
            </a:xfrm>
            <a:prstGeom prst="rect">
              <a:avLst/>
            </a:prstGeom>
            <a:solidFill>
              <a:srgbClr val="00B0F0"/>
            </a:solidFill>
            <a:ln w="6350" cap="flat" cmpd="sng" algn="ctr">
              <a:solidFill>
                <a:srgbClr val="002060"/>
              </a:solidFill>
              <a:prstDash val="solid"/>
            </a:ln>
            <a:effectLst/>
          </p:spPr>
          <p:txBody>
            <a:bodyPr lIns="36000" tIns="36000" rIns="36000" bIns="3600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rPr>
                <a:t>Link error</a:t>
              </a:r>
            </a:p>
          </p:txBody>
        </p:sp>
        <p:sp>
          <p:nvSpPr>
            <p:cNvPr id="65" name="Rectangle 64"/>
            <p:cNvSpPr/>
            <p:nvPr/>
          </p:nvSpPr>
          <p:spPr>
            <a:xfrm>
              <a:off x="3786182" y="5391157"/>
              <a:ext cx="857257" cy="857256"/>
            </a:xfrm>
            <a:prstGeom prst="rect">
              <a:avLst/>
            </a:prstGeom>
            <a:solidFill>
              <a:srgbClr val="00B0F0"/>
            </a:solidFill>
            <a:ln w="6350" cap="flat" cmpd="sng" algn="ctr">
              <a:solidFill>
                <a:srgbClr val="002060"/>
              </a:solidFill>
              <a:prstDash val="solid"/>
            </a:ln>
            <a:effectLst/>
          </p:spPr>
          <p:txBody>
            <a:bodyPr lIns="36000" tIns="36000" rIns="36000" bIns="3600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rPr>
                <a:t>Concept error</a:t>
              </a:r>
              <a:endPara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endParaRPr>
            </a:p>
          </p:txBody>
        </p:sp>
        <p:sp>
          <p:nvSpPr>
            <p:cNvPr id="66" name="Rectangle 65"/>
            <p:cNvSpPr/>
            <p:nvPr/>
          </p:nvSpPr>
          <p:spPr>
            <a:xfrm>
              <a:off x="1333500" y="4857724"/>
              <a:ext cx="3786214" cy="457200"/>
            </a:xfrm>
            <a:prstGeom prst="rect">
              <a:avLst/>
            </a:prstGeom>
            <a:solidFill>
              <a:srgbClr val="00B0F0"/>
            </a:solidFill>
            <a:ln w="6350" cap="flat" cmpd="sng" algn="ctr">
              <a:solidFill>
                <a:srgbClr val="002060"/>
              </a:solidFill>
              <a:prstDash val="solid"/>
            </a:ln>
            <a:effectLst/>
          </p:spPr>
          <p:txBody>
            <a:bodyPr lIns="36000" tIns="36000" rIns="36000" bIns="3600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Use search,</a:t>
              </a:r>
              <a:r>
                <a:rPr kumimoji="0" lang="en-US" sz="1400" i="0" u="none" strike="noStrike" kern="0" cap="none" spc="0" normalizeH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 </a:t>
              </a:r>
              <a:r>
                <a:rPr kumimoji="0" lang="en-US" sz="140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navigation tools to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 review,</a:t>
              </a:r>
              <a:r>
                <a:rPr kumimoji="0" lang="en-US" sz="1400" i="0" u="none" strike="noStrike" kern="0" cap="none" spc="0" normalizeH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 </a:t>
              </a:r>
              <a:r>
                <a:rPr kumimoji="0" lang="en-US" sz="140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identify,</a:t>
              </a:r>
              <a:r>
                <a:rPr kumimoji="0" lang="en-US" sz="1400" i="0" u="none" strike="noStrike" kern="0" cap="none" spc="0" normalizeH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 and </a:t>
              </a:r>
              <a:r>
                <a:rPr kumimoji="0" lang="en-US" sz="140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correct </a:t>
              </a:r>
              <a:endPara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62" name="Rectangle 61"/>
          <p:cNvSpPr/>
          <p:nvPr/>
        </p:nvSpPr>
        <p:spPr>
          <a:xfrm rot="16200000">
            <a:off x="4679157" y="5141124"/>
            <a:ext cx="1785950" cy="571504"/>
          </a:xfrm>
          <a:prstGeom prst="rect">
            <a:avLst/>
          </a:prstGeom>
          <a:solidFill>
            <a:srgbClr val="00B0F0"/>
          </a:solidFill>
          <a:ln w="6350" cap="flat" cmpd="sng" algn="ctr">
            <a:solidFill>
              <a:srgbClr val="000000"/>
            </a:solidFill>
            <a:prstDash val="solid"/>
          </a:ln>
          <a:effectLst/>
        </p:spPr>
        <p:txBody>
          <a:bodyPr lIns="36000" tIns="36000" rIns="36000" bIns="3600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Librarian</a:t>
            </a:r>
            <a:endParaRPr kumimoji="0" lang="en-GB" sz="16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grpSp>
        <p:nvGrpSpPr>
          <p:cNvPr id="38" name="Group 37"/>
          <p:cNvGrpSpPr/>
          <p:nvPr/>
        </p:nvGrpSpPr>
        <p:grpSpPr>
          <a:xfrm>
            <a:off x="6000760" y="4533901"/>
            <a:ext cx="2786082" cy="1785950"/>
            <a:chOff x="6000760" y="4533901"/>
            <a:chExt cx="2786082" cy="1785950"/>
          </a:xfrm>
        </p:grpSpPr>
        <p:sp>
          <p:nvSpPr>
            <p:cNvPr id="61" name="Rectangle 60"/>
            <p:cNvSpPr/>
            <p:nvPr/>
          </p:nvSpPr>
          <p:spPr>
            <a:xfrm>
              <a:off x="6000760" y="4533901"/>
              <a:ext cx="2786082" cy="1785950"/>
            </a:xfrm>
            <a:prstGeom prst="rect">
              <a:avLst/>
            </a:prstGeom>
            <a:solidFill>
              <a:srgbClr val="D6ECEE"/>
            </a:solidFill>
            <a:ln w="6350" cap="flat" cmpd="sng" algn="ctr">
              <a:solidFill>
                <a:srgbClr val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endParaRP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6134100" y="4533901"/>
              <a:ext cx="25146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LIST AND RULES MAINTENANCE</a:t>
              </a:r>
              <a:endPara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143636" y="5067300"/>
              <a:ext cx="2500330" cy="1104912"/>
            </a:xfrm>
            <a:prstGeom prst="rect">
              <a:avLst/>
            </a:prstGeom>
            <a:solidFill>
              <a:srgbClr val="00B0F0"/>
            </a:solidFill>
            <a:ln w="6350" cap="flat" cmpd="sng" algn="ctr">
              <a:solidFill>
                <a:srgbClr val="002060"/>
              </a:solidFill>
              <a:prstDash val="solid"/>
            </a:ln>
            <a:effectLst/>
          </p:spPr>
          <p:txBody>
            <a:bodyPr lIns="36000" tIns="36000" rIns="36000" bIns="3600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rPr>
                <a:t>Weekly review of exception reports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8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endParaRPr>
            </a:p>
          </p:txBody>
        </p:sp>
      </p:grpSp>
      <p:sp>
        <p:nvSpPr>
          <p:cNvPr id="45" name="Rectangle 44"/>
          <p:cNvSpPr/>
          <p:nvPr/>
        </p:nvSpPr>
        <p:spPr>
          <a:xfrm>
            <a:off x="1285852" y="3348055"/>
            <a:ext cx="7500990" cy="461945"/>
          </a:xfrm>
          <a:prstGeom prst="rect">
            <a:avLst/>
          </a:prstGeom>
          <a:solidFill>
            <a:srgbClr val="00B050"/>
          </a:solidFill>
          <a:ln w="6350" cap="flat" cmpd="sng" algn="ctr">
            <a:solidFill>
              <a:srgbClr val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KNOWLEDGE MANAGEMENT</a:t>
            </a:r>
          </a:p>
        </p:txBody>
      </p:sp>
      <p:sp>
        <p:nvSpPr>
          <p:cNvPr id="44" name="Rectangle 43"/>
          <p:cNvSpPr/>
          <p:nvPr/>
        </p:nvSpPr>
        <p:spPr>
          <a:xfrm rot="16200000">
            <a:off x="-422678" y="1794279"/>
            <a:ext cx="2178860" cy="571504"/>
          </a:xfrm>
          <a:prstGeom prst="rect">
            <a:avLst/>
          </a:prstGeom>
          <a:solidFill>
            <a:srgbClr val="808080"/>
          </a:solidFill>
          <a:ln w="6350" cap="flat" cmpd="sng" algn="ctr">
            <a:solidFill>
              <a:srgbClr val="000000"/>
            </a:solidFill>
            <a:prstDash val="solid"/>
          </a:ln>
          <a:effectLst/>
        </p:spPr>
        <p:txBody>
          <a:bodyPr lIns="36000" tIns="36000" rIns="36000" bIns="3600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Automated Semantic Analysis</a:t>
            </a:r>
            <a:endParaRPr kumimoji="0" lang="en-GB" sz="16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grpSp>
        <p:nvGrpSpPr>
          <p:cNvPr id="36" name="Group 35"/>
          <p:cNvGrpSpPr/>
          <p:nvPr/>
        </p:nvGrpSpPr>
        <p:grpSpPr>
          <a:xfrm>
            <a:off x="1285852" y="973282"/>
            <a:ext cx="3714776" cy="2231897"/>
            <a:chOff x="1285852" y="973282"/>
            <a:chExt cx="3714776" cy="2231897"/>
          </a:xfrm>
        </p:grpSpPr>
        <p:sp>
          <p:nvSpPr>
            <p:cNvPr id="42" name="Rectangle 41"/>
            <p:cNvSpPr/>
            <p:nvPr/>
          </p:nvSpPr>
          <p:spPr>
            <a:xfrm>
              <a:off x="1285852" y="990600"/>
              <a:ext cx="3714776" cy="2214579"/>
            </a:xfrm>
            <a:prstGeom prst="rect">
              <a:avLst/>
            </a:prstGeom>
            <a:solidFill>
              <a:srgbClr val="808080">
                <a:lumMod val="40000"/>
                <a:lumOff val="60000"/>
              </a:srgbClr>
            </a:solidFill>
            <a:ln w="6350" cap="flat" cmpd="sng" algn="ctr">
              <a:solidFill>
                <a:srgbClr val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6" name="Rectangle 45"/>
            <p:cNvSpPr/>
            <p:nvPr/>
          </p:nvSpPr>
          <p:spPr>
            <a:xfrm>
              <a:off x="1500166" y="1276353"/>
              <a:ext cx="1214446" cy="928694"/>
            </a:xfrm>
            <a:prstGeom prst="rect">
              <a:avLst/>
            </a:prstGeom>
            <a:solidFill>
              <a:srgbClr val="777777"/>
            </a:solidFill>
            <a:ln w="6350" cap="flat" cmpd="sng" algn="ctr">
              <a:solidFill>
                <a:srgbClr val="002060"/>
              </a:solidFill>
              <a:prstDash val="solid"/>
            </a:ln>
            <a:effectLst/>
          </p:spPr>
          <p:txBody>
            <a:bodyPr lIns="36000" tIns="36000" rIns="36000" bIns="3600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4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rPr>
                <a:t>Domain-specific lists for entity recognition</a:t>
              </a:r>
              <a:endParaRPr kumimoji="0" lang="en-GB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endParaRPr>
            </a:p>
          </p:txBody>
        </p:sp>
        <p:sp>
          <p:nvSpPr>
            <p:cNvPr id="47" name="Rectangle 46"/>
            <p:cNvSpPr/>
            <p:nvPr/>
          </p:nvSpPr>
          <p:spPr>
            <a:xfrm>
              <a:off x="2928926" y="1276353"/>
              <a:ext cx="1928826" cy="928694"/>
            </a:xfrm>
            <a:prstGeom prst="rect">
              <a:avLst/>
            </a:prstGeom>
            <a:solidFill>
              <a:srgbClr val="777777"/>
            </a:solidFill>
            <a:ln w="6350" cap="flat" cmpd="sng" algn="ctr">
              <a:solidFill>
                <a:srgbClr val="002060"/>
              </a:solidFill>
              <a:prstDash val="solid"/>
            </a:ln>
            <a:effectLst/>
          </p:spPr>
          <p:txBody>
            <a:bodyPr lIns="36000" tIns="36000" rIns="36000" bIns="3600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1400" kern="0" dirty="0" smtClean="0">
                  <a:solidFill>
                    <a:srgbClr val="FFFFFF"/>
                  </a:solidFill>
                </a:rPr>
                <a:t>T</a:t>
              </a:r>
              <a:r>
                <a:rPr kumimoji="0" lang="en-GB" sz="14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rPr>
                <a:t>ext mining rules</a:t>
              </a:r>
              <a:endParaRPr kumimoji="0" lang="en-GB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endParaRPr>
            </a:p>
          </p:txBody>
        </p:sp>
        <p:sp>
          <p:nvSpPr>
            <p:cNvPr id="48" name="Flowchart: Multidocument 47"/>
            <p:cNvSpPr/>
            <p:nvPr/>
          </p:nvSpPr>
          <p:spPr>
            <a:xfrm>
              <a:off x="1500166" y="2276485"/>
              <a:ext cx="1071570" cy="857256"/>
            </a:xfrm>
            <a:prstGeom prst="flowChartMultidocument">
              <a:avLst/>
            </a:prstGeom>
            <a:solidFill>
              <a:srgbClr val="737373"/>
            </a:solidFill>
            <a:ln w="12700" cap="flat" cmpd="sng" algn="ctr">
              <a:solidFill>
                <a:srgbClr val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rPr>
                <a:t>Baseline Test Set</a:t>
              </a:r>
            </a:p>
          </p:txBody>
        </p:sp>
        <p:sp>
          <p:nvSpPr>
            <p:cNvPr id="49" name="Rectangle 48"/>
            <p:cNvSpPr/>
            <p:nvPr/>
          </p:nvSpPr>
          <p:spPr>
            <a:xfrm>
              <a:off x="2928926" y="2276486"/>
              <a:ext cx="1928826" cy="857256"/>
            </a:xfrm>
            <a:prstGeom prst="rect">
              <a:avLst/>
            </a:prstGeom>
            <a:solidFill>
              <a:srgbClr val="777777"/>
            </a:solidFill>
            <a:ln w="6350" cap="flat" cmpd="sng" algn="ctr">
              <a:solidFill>
                <a:srgbClr val="002060"/>
              </a:solidFill>
              <a:prstDash val="solid"/>
            </a:ln>
            <a:effectLst/>
          </p:spPr>
          <p:txBody>
            <a:bodyPr lIns="36000" tIns="36000" rIns="36000" bIns="3600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4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rPr>
                <a:t>Test text 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4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rPr>
                <a:t>analysis tool</a:t>
              </a:r>
              <a:endParaRPr kumimoji="0" lang="en-GB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endParaRPr>
            </a:p>
          </p:txBody>
        </p:sp>
        <p:sp>
          <p:nvSpPr>
            <p:cNvPr id="50" name="Right Arrow 49"/>
            <p:cNvSpPr/>
            <p:nvPr/>
          </p:nvSpPr>
          <p:spPr>
            <a:xfrm>
              <a:off x="2571736" y="2490799"/>
              <a:ext cx="357190" cy="214313"/>
            </a:xfrm>
            <a:prstGeom prst="rightArrow">
              <a:avLst/>
            </a:prstGeom>
            <a:solidFill>
              <a:srgbClr val="C00000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1285852" y="973282"/>
              <a:ext cx="371477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DEFINITION PHASE</a:t>
              </a:r>
              <a:endPara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77" name="Group 76"/>
          <p:cNvGrpSpPr/>
          <p:nvPr/>
        </p:nvGrpSpPr>
        <p:grpSpPr>
          <a:xfrm>
            <a:off x="5143504" y="990601"/>
            <a:ext cx="3643338" cy="2214578"/>
            <a:chOff x="5143504" y="990601"/>
            <a:chExt cx="3643338" cy="2214578"/>
          </a:xfrm>
        </p:grpSpPr>
        <p:sp>
          <p:nvSpPr>
            <p:cNvPr id="41" name="Rectangle 40"/>
            <p:cNvSpPr/>
            <p:nvPr/>
          </p:nvSpPr>
          <p:spPr>
            <a:xfrm>
              <a:off x="5143504" y="990601"/>
              <a:ext cx="3643338" cy="2214578"/>
            </a:xfrm>
            <a:prstGeom prst="rect">
              <a:avLst/>
            </a:prstGeom>
            <a:solidFill>
              <a:srgbClr val="808080">
                <a:lumMod val="40000"/>
                <a:lumOff val="60000"/>
              </a:srgbClr>
            </a:solidFill>
            <a:ln w="6350" cap="flat" cmpd="sng" algn="ctr">
              <a:solidFill>
                <a:srgbClr val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5295917" y="1347791"/>
              <a:ext cx="3348049" cy="500066"/>
            </a:xfrm>
            <a:prstGeom prst="rect">
              <a:avLst/>
            </a:prstGeom>
            <a:solidFill>
              <a:srgbClr val="808080"/>
            </a:solidFill>
            <a:ln w="6350" cap="flat" cmpd="sng" algn="ctr">
              <a:solidFill>
                <a:srgbClr val="002060"/>
              </a:solidFill>
              <a:prstDash val="solid"/>
            </a:ln>
            <a:effectLst/>
          </p:spPr>
          <p:txBody>
            <a:bodyPr lIns="36000" tIns="36000" rIns="36000" bIns="3600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4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rPr>
                <a:t>Entity extraction</a:t>
              </a: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5295917" y="2633675"/>
              <a:ext cx="3348049" cy="500066"/>
            </a:xfrm>
            <a:prstGeom prst="rect">
              <a:avLst/>
            </a:prstGeom>
            <a:solidFill>
              <a:srgbClr val="808080"/>
            </a:solidFill>
            <a:ln w="6350" cap="flat" cmpd="sng" algn="ctr">
              <a:solidFill>
                <a:srgbClr val="002060"/>
              </a:solidFill>
              <a:prstDash val="solid"/>
            </a:ln>
            <a:effectLst/>
          </p:spPr>
          <p:txBody>
            <a:bodyPr lIns="36000" tIns="36000" rIns="36000" bIns="3600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4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rPr>
                <a:t>Iterative application of rules</a:t>
              </a:r>
              <a:endParaRPr kumimoji="0" lang="en-GB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endParaRP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5295917" y="1919295"/>
              <a:ext cx="3348049" cy="214314"/>
            </a:xfrm>
            <a:prstGeom prst="rect">
              <a:avLst/>
            </a:prstGeom>
            <a:solidFill>
              <a:srgbClr val="808080"/>
            </a:solidFill>
            <a:ln w="6350" cap="flat" cmpd="sng" algn="ctr">
              <a:solidFill>
                <a:srgbClr val="002060"/>
              </a:solidFill>
              <a:prstDash val="solid"/>
            </a:ln>
            <a:effectLst/>
          </p:spPr>
          <p:txBody>
            <a:bodyPr lIns="36000" tIns="36000" rIns="36000" bIns="3600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4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rPr>
                <a:t>Tag content</a:t>
              </a:r>
              <a:endParaRPr kumimoji="0" lang="en-GB" sz="1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endParaRPr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286380" y="2205047"/>
              <a:ext cx="3348049" cy="357190"/>
            </a:xfrm>
            <a:prstGeom prst="rect">
              <a:avLst/>
            </a:prstGeom>
            <a:solidFill>
              <a:srgbClr val="808080"/>
            </a:solidFill>
            <a:ln w="6350" cap="flat" cmpd="sng" algn="ctr">
              <a:solidFill>
                <a:srgbClr val="002060"/>
              </a:solidFill>
              <a:prstDash val="solid"/>
            </a:ln>
            <a:effectLst/>
          </p:spPr>
          <p:txBody>
            <a:bodyPr lIns="36000" tIns="36000" rIns="36000" bIns="3600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4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rPr>
                <a:t>Linking</a:t>
              </a:r>
              <a:endParaRPr kumimoji="0" lang="en-GB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endParaRP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5143504" y="990601"/>
              <a:ext cx="364333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AUTOMATED TEXT ANALYSIS</a:t>
              </a:r>
              <a:endPara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35" name="Slide Number Placeholder 3"/>
          <p:cNvSpPr txBox="1">
            <a:spLocks/>
          </p:cNvSpPr>
          <p:nvPr/>
        </p:nvSpPr>
        <p:spPr bwMode="auto">
          <a:xfrm>
            <a:off x="342900" y="6419850"/>
            <a:ext cx="72390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D19F91C-80C4-4CBB-AC2E-1EE222D8E705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/>
      <p:bldP spid="55" grpId="0" animBg="1"/>
      <p:bldP spid="62" grpId="0" animBg="1"/>
      <p:bldP spid="45" grpId="0" animBg="1"/>
      <p:bldP spid="4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 of the New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305800" cy="5448300"/>
          </a:xfrm>
        </p:spPr>
        <p:txBody>
          <a:bodyPr>
            <a:noAutofit/>
          </a:bodyPr>
          <a:lstStyle/>
          <a:p>
            <a:pPr eaLnBrk="1" fontAlgn="t" hangingPunct="1">
              <a:spcBef>
                <a:spcPts val="300"/>
              </a:spcBef>
              <a:spcAft>
                <a:spcPts val="0"/>
              </a:spcAft>
            </a:pPr>
            <a:r>
              <a:rPr lang="en-GB" sz="2200" dirty="0" smtClean="0"/>
              <a:t>Workflow</a:t>
            </a:r>
          </a:p>
          <a:p>
            <a:pPr lvl="1" eaLnBrk="1" fontAlgn="t" hangingPunct="1">
              <a:spcAft>
                <a:spcPts val="0"/>
              </a:spcAft>
            </a:pPr>
            <a:r>
              <a:rPr lang="en-GB" sz="1800" dirty="0" smtClean="0"/>
              <a:t>a semi-automated process</a:t>
            </a:r>
          </a:p>
          <a:p>
            <a:pPr lvl="1" eaLnBrk="1" fontAlgn="t" hangingPunct="1">
              <a:spcAft>
                <a:spcPts val="0"/>
              </a:spcAft>
            </a:pPr>
            <a:r>
              <a:rPr lang="en-GB" sz="1800" dirty="0" smtClean="0"/>
              <a:t>editors review QC output from text mining tool to enhance and correct as necessary</a:t>
            </a:r>
            <a:endParaRPr lang="en-US" sz="1800" dirty="0" smtClean="0"/>
          </a:p>
          <a:p>
            <a:pPr lvl="1" eaLnBrk="1" fontAlgn="t" hangingPunct="1">
              <a:spcAft>
                <a:spcPts val="0"/>
              </a:spcAft>
            </a:pPr>
            <a:r>
              <a:rPr lang="en-GB" sz="1800" dirty="0" smtClean="0"/>
              <a:t>analysis and linking by automated text analysis tool</a:t>
            </a:r>
          </a:p>
          <a:p>
            <a:pPr lvl="1" eaLnBrk="1" fontAlgn="t" hangingPunct="1">
              <a:spcAft>
                <a:spcPts val="0"/>
              </a:spcAft>
            </a:pPr>
            <a:r>
              <a:rPr lang="en-US" sz="1800" dirty="0" smtClean="0"/>
              <a:t>parallel processing in text analysis tool</a:t>
            </a:r>
          </a:p>
          <a:p>
            <a:pPr lvl="1" eaLnBrk="1" fontAlgn="t" hangingPunct="1">
              <a:spcAft>
                <a:spcPts val="0"/>
              </a:spcAft>
            </a:pPr>
            <a:r>
              <a:rPr lang="en-US" sz="1800" dirty="0" smtClean="0"/>
              <a:t>analysis, referencing and linking became part of the same workflow</a:t>
            </a:r>
          </a:p>
          <a:p>
            <a:pPr eaLnBrk="1" fontAlgn="auto" hangingPunct="1">
              <a:spcBef>
                <a:spcPts val="300"/>
              </a:spcBef>
              <a:spcAft>
                <a:spcPts val="0"/>
              </a:spcAft>
            </a:pPr>
            <a:r>
              <a:rPr lang="en-US" sz="2200" dirty="0" smtClean="0"/>
              <a:t>Roles and responsibilities</a:t>
            </a:r>
          </a:p>
          <a:p>
            <a:pPr lvl="1" eaLnBrk="1" fontAlgn="auto" hangingPunct="1">
              <a:spcAft>
                <a:spcPts val="0"/>
              </a:spcAft>
            </a:pPr>
            <a:r>
              <a:rPr lang="en-US" sz="1800" dirty="0" smtClean="0"/>
              <a:t>editors no longer need to be experts in mark-up languages; content is tagged automatically</a:t>
            </a:r>
          </a:p>
          <a:p>
            <a:pPr lvl="1" eaLnBrk="1" fontAlgn="auto" hangingPunct="1">
              <a:spcAft>
                <a:spcPts val="0"/>
              </a:spcAft>
            </a:pPr>
            <a:r>
              <a:rPr lang="en-US" sz="1800" dirty="0" smtClean="0"/>
              <a:t>low value editorial tasks handled by text analysis tool</a:t>
            </a:r>
          </a:p>
          <a:p>
            <a:pPr lvl="1" eaLnBrk="1" fontAlgn="auto" hangingPunct="1">
              <a:spcAft>
                <a:spcPts val="0"/>
              </a:spcAft>
            </a:pPr>
            <a:r>
              <a:rPr lang="en-US" sz="1800" dirty="0" smtClean="0"/>
              <a:t>existing staff can focus on high value tasks</a:t>
            </a:r>
          </a:p>
          <a:p>
            <a:pPr lvl="1" eaLnBrk="1" fontAlgn="auto" hangingPunct="1">
              <a:spcAft>
                <a:spcPts val="0"/>
              </a:spcAft>
            </a:pPr>
            <a:r>
              <a:rPr lang="en-US" sz="1800" dirty="0" smtClean="0"/>
              <a:t>new role to maintain and enhance semantic lists and text mining tool rules</a:t>
            </a:r>
          </a:p>
          <a:p>
            <a:pPr eaLnBrk="1" fontAlgn="auto" hangingPunct="1">
              <a:spcBef>
                <a:spcPts val="300"/>
              </a:spcBef>
              <a:spcAft>
                <a:spcPts val="0"/>
              </a:spcAft>
            </a:pPr>
            <a:r>
              <a:rPr lang="en-GB" sz="2200" dirty="0" smtClean="0"/>
              <a:t>Content</a:t>
            </a:r>
          </a:p>
          <a:p>
            <a:pPr lvl="1" eaLnBrk="1" fontAlgn="auto" hangingPunct="1">
              <a:spcAft>
                <a:spcPts val="0"/>
              </a:spcAft>
            </a:pPr>
            <a:r>
              <a:rPr lang="en-GB" sz="1800" dirty="0" smtClean="0"/>
              <a:t>quality document analysis improves through enhancements to the lists and rules used by the text mining tool</a:t>
            </a:r>
            <a:endParaRPr lang="en-US" sz="1800" dirty="0" smtClean="0"/>
          </a:p>
          <a:p>
            <a:pPr lvl="1" eaLnBrk="1" fontAlgn="auto" hangingPunct="1">
              <a:spcAft>
                <a:spcPts val="0"/>
              </a:spcAft>
            </a:pPr>
            <a:r>
              <a:rPr lang="en-US" sz="1800" dirty="0" smtClean="0"/>
              <a:t>able to federate metadata across multiple content management systems</a:t>
            </a:r>
          </a:p>
          <a:p>
            <a:pPr lvl="1" eaLnBrk="1" fontAlgn="auto" hangingPunct="1">
              <a:spcAft>
                <a:spcPts val="0"/>
              </a:spcAft>
            </a:pPr>
            <a:r>
              <a:rPr lang="en-US" sz="1800" dirty="0" smtClean="0"/>
              <a:t>same knowledge base and text mining tool integrated into online products</a:t>
            </a:r>
            <a:endParaRPr lang="en-GB" sz="1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19F91C-80C4-4CBB-AC2E-1EE222D8E705}" type="slidenum">
              <a:rPr lang="en-US" altLang="en-US" smtClean="0"/>
              <a:pPr>
                <a:defRPr/>
              </a:pPr>
              <a:t>21</a:t>
            </a:fld>
            <a:endParaRPr lang="en-US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Case Study</a:t>
            </a:r>
          </a:p>
          <a:p>
            <a:r>
              <a:rPr lang="en-US" dirty="0" smtClean="0"/>
              <a:t>Auto-summarization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19F91C-80C4-4CBB-AC2E-1EE222D8E705}" type="slidenum">
              <a:rPr lang="en-US" altLang="en-US" smtClean="0"/>
              <a:pPr>
                <a:defRPr/>
              </a:pPr>
              <a:t>22</a:t>
            </a:fld>
            <a:endParaRPr lang="en-US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Down Arrow 70"/>
          <p:cNvSpPr/>
          <p:nvPr/>
        </p:nvSpPr>
        <p:spPr>
          <a:xfrm>
            <a:off x="2438400" y="1638298"/>
            <a:ext cx="142876" cy="285752"/>
          </a:xfrm>
          <a:prstGeom prst="downArrow">
            <a:avLst/>
          </a:prstGeom>
          <a:solidFill>
            <a:schemeClr val="bg2">
              <a:lumMod val="40000"/>
              <a:lumOff val="60000"/>
            </a:schemeClr>
          </a:solidFill>
          <a:ln w="6350">
            <a:solidFill>
              <a:schemeClr val="tx1"/>
            </a:solidFill>
          </a:ln>
          <a:scene3d>
            <a:camera prst="orthographicFront">
              <a:rot lat="10800000" lon="10799999" rev="10799999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Auto-summarization – Major Newspaper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810228" y="5624508"/>
            <a:ext cx="3143272" cy="642942"/>
          </a:xfrm>
          <a:prstGeom prst="rect">
            <a:avLst/>
          </a:prstGeom>
          <a:solidFill>
            <a:srgbClr val="7030A0"/>
          </a:solidFill>
          <a:ln w="63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Manual summarization</a:t>
            </a:r>
          </a:p>
          <a:p>
            <a:pPr algn="ctr"/>
            <a:r>
              <a:rPr lang="en-GB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Outsource or in-house experts</a:t>
            </a:r>
            <a:endParaRPr lang="en-GB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1905000" y="990600"/>
            <a:ext cx="2209800" cy="685800"/>
          </a:xfrm>
          <a:prstGeom prst="rect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338" algn="l"/>
                <a:tab pos="274638" algn="l"/>
                <a:tab pos="674688" algn="r"/>
                <a:tab pos="731838" algn="r"/>
              </a:tabLst>
            </a:pPr>
            <a:r>
              <a:rPr lang="en-US" sz="1600" dirty="0" smtClean="0">
                <a:solidFill>
                  <a:schemeClr val="bg1"/>
                </a:solidFill>
              </a:rPr>
              <a:t>Content in</a:t>
            </a:r>
          </a:p>
        </p:txBody>
      </p:sp>
      <p:sp>
        <p:nvSpPr>
          <p:cNvPr id="70" name="Flowchart: Direct Access Storage 69"/>
          <p:cNvSpPr/>
          <p:nvPr/>
        </p:nvSpPr>
        <p:spPr bwMode="auto">
          <a:xfrm rot="16200000">
            <a:off x="3962356" y="2838450"/>
            <a:ext cx="685800" cy="2286000"/>
          </a:xfrm>
          <a:prstGeom prst="flowChartMagneticDrum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1600" dirty="0" smtClean="0">
                <a:solidFill>
                  <a:schemeClr val="bg1"/>
                </a:solidFill>
              </a:rPr>
              <a:t>Rules Base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26" name="Rectangular Callout 25"/>
          <p:cNvSpPr/>
          <p:nvPr/>
        </p:nvSpPr>
        <p:spPr bwMode="auto">
          <a:xfrm>
            <a:off x="190500" y="3771900"/>
            <a:ext cx="2095500" cy="685800"/>
          </a:xfrm>
          <a:prstGeom prst="wedgeRectCallout">
            <a:avLst>
              <a:gd name="adj1" fmla="val 72096"/>
              <a:gd name="adj2" fmla="val -39812"/>
            </a:avLst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75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338" algn="l"/>
                <a:tab pos="274638" algn="l"/>
                <a:tab pos="674688" algn="r"/>
                <a:tab pos="731838" algn="r"/>
              </a:tabLst>
            </a:pPr>
            <a:r>
              <a:rPr lang="en-US" sz="1600" dirty="0" smtClean="0">
                <a:solidFill>
                  <a:srgbClr val="002060"/>
                </a:solidFill>
                <a:latin typeface="Calibri" pitchFamily="34" charset="0"/>
                <a:cs typeface="Angsana New" pitchFamily="18" charset="-34"/>
              </a:rPr>
              <a:t>Extent of automation depends on article importance</a:t>
            </a:r>
          </a:p>
        </p:txBody>
      </p:sp>
      <p:grpSp>
        <p:nvGrpSpPr>
          <p:cNvPr id="31" name="Group 30"/>
          <p:cNvGrpSpPr/>
          <p:nvPr/>
        </p:nvGrpSpPr>
        <p:grpSpPr>
          <a:xfrm>
            <a:off x="2285956" y="2566991"/>
            <a:ext cx="3524273" cy="3509959"/>
            <a:chOff x="2285956" y="2566991"/>
            <a:chExt cx="3524273" cy="3509959"/>
          </a:xfrm>
        </p:grpSpPr>
        <p:sp>
          <p:nvSpPr>
            <p:cNvPr id="19" name="TextBox 18"/>
            <p:cNvSpPr txBox="1"/>
            <p:nvPr/>
          </p:nvSpPr>
          <p:spPr>
            <a:xfrm>
              <a:off x="2285956" y="4743450"/>
              <a:ext cx="457200" cy="3429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  <a:latin typeface="Calibri" pitchFamily="34" charset="0"/>
                </a:rPr>
                <a:t>OR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285956" y="5734050"/>
              <a:ext cx="457200" cy="3429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  <a:latin typeface="Calibri" pitchFamily="34" charset="0"/>
                </a:rPr>
                <a:t>OR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2285956" y="2914650"/>
              <a:ext cx="457200" cy="3429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  <a:latin typeface="Calibri" pitchFamily="34" charset="0"/>
                </a:rPr>
                <a:t>OR</a:t>
              </a:r>
            </a:p>
          </p:txBody>
        </p:sp>
        <p:cxnSp>
          <p:nvCxnSpPr>
            <p:cNvPr id="73" name="Elbow Connector 72"/>
            <p:cNvCxnSpPr/>
            <p:nvPr/>
          </p:nvCxnSpPr>
          <p:spPr bwMode="auto">
            <a:xfrm rot="16200000" flipH="1">
              <a:off x="2675291" y="2634855"/>
              <a:ext cx="554829" cy="419101"/>
            </a:xfrm>
            <a:prstGeom prst="bentConnector2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75" name="Shape 74"/>
            <p:cNvCxnSpPr/>
            <p:nvPr/>
          </p:nvCxnSpPr>
          <p:spPr bwMode="auto">
            <a:xfrm rot="16200000" flipH="1">
              <a:off x="1825188" y="3565918"/>
              <a:ext cx="2255037" cy="419099"/>
            </a:xfrm>
            <a:prstGeom prst="bentConnector2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82" name="Elbow Connector 81"/>
            <p:cNvCxnSpPr>
              <a:endCxn id="9" idx="1"/>
            </p:cNvCxnSpPr>
            <p:nvPr/>
          </p:nvCxnSpPr>
          <p:spPr bwMode="auto">
            <a:xfrm rot="16200000" flipH="1">
              <a:off x="2646728" y="2782478"/>
              <a:ext cx="3259929" cy="3067072"/>
            </a:xfrm>
            <a:prstGeom prst="bentConnector2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6" name="Rounded Rectangle 5"/>
          <p:cNvSpPr/>
          <p:nvPr/>
        </p:nvSpPr>
        <p:spPr>
          <a:xfrm>
            <a:off x="1984378" y="1924050"/>
            <a:ext cx="2778122" cy="723900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 w="63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Document Analysis</a:t>
            </a:r>
          </a:p>
          <a:p>
            <a:pPr algn="ctr"/>
            <a:r>
              <a:rPr lang="en-US" sz="160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Source; type; format; content</a:t>
            </a:r>
          </a:p>
        </p:txBody>
      </p:sp>
      <p:grpSp>
        <p:nvGrpSpPr>
          <p:cNvPr id="27" name="Group 26"/>
          <p:cNvGrpSpPr/>
          <p:nvPr/>
        </p:nvGrpSpPr>
        <p:grpSpPr>
          <a:xfrm>
            <a:off x="3162256" y="2800350"/>
            <a:ext cx="2209796" cy="876300"/>
            <a:chOff x="3162256" y="2800350"/>
            <a:chExt cx="2209796" cy="876300"/>
          </a:xfrm>
        </p:grpSpPr>
        <p:sp>
          <p:nvSpPr>
            <p:cNvPr id="50" name="Rectangle 49"/>
            <p:cNvSpPr/>
            <p:nvPr/>
          </p:nvSpPr>
          <p:spPr>
            <a:xfrm>
              <a:off x="3162256" y="2800350"/>
              <a:ext cx="2209796" cy="642942"/>
            </a:xfrm>
            <a:prstGeom prst="rect">
              <a:avLst/>
            </a:prstGeom>
            <a:solidFill>
              <a:srgbClr val="00B050"/>
            </a:solidFill>
            <a:ln w="6350"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Auto-summarization </a:t>
              </a:r>
              <a:endParaRPr lang="en-GB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" name="Up-Down Arrow 22"/>
            <p:cNvSpPr/>
            <p:nvPr/>
          </p:nvSpPr>
          <p:spPr bwMode="auto">
            <a:xfrm>
              <a:off x="4152856" y="3371850"/>
              <a:ext cx="190500" cy="304800"/>
            </a:xfrm>
            <a:prstGeom prst="upDownArrow">
              <a:avLst/>
            </a:prstGeom>
            <a:solidFill>
              <a:schemeClr val="bg2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160338" algn="l"/>
                  <a:tab pos="274638" algn="l"/>
                  <a:tab pos="674688" algn="r"/>
                  <a:tab pos="731838" algn="r"/>
                </a:tabLst>
              </a:pPr>
              <a:endParaRPr lang="en-US" sz="1200" b="0" dirty="0" smtClean="0">
                <a:solidFill>
                  <a:schemeClr val="tx1"/>
                </a:solidFill>
                <a:latin typeface="Calibri" pitchFamily="34" charset="0"/>
                <a:cs typeface="Angsana New" pitchFamily="18" charset="-34"/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3162256" y="4248150"/>
            <a:ext cx="5429272" cy="1069171"/>
            <a:chOff x="3162256" y="4248150"/>
            <a:chExt cx="5429272" cy="1069171"/>
          </a:xfrm>
        </p:grpSpPr>
        <p:sp>
          <p:nvSpPr>
            <p:cNvPr id="8" name="Rectangle 7"/>
            <p:cNvSpPr/>
            <p:nvPr/>
          </p:nvSpPr>
          <p:spPr>
            <a:xfrm>
              <a:off x="3162256" y="4488653"/>
              <a:ext cx="2286000" cy="828668"/>
            </a:xfrm>
            <a:prstGeom prst="rect">
              <a:avLst/>
            </a:prstGeom>
            <a:solidFill>
              <a:srgbClr val="00B050"/>
            </a:solidFill>
            <a:ln w="6350"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Auto-summarization </a:t>
              </a:r>
            </a:p>
            <a:p>
              <a:pPr algn="ctr"/>
              <a:r>
                <a:rPr lang="en-GB" sz="16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(draft version)</a:t>
              </a:r>
              <a:endParaRPr lang="en-GB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810228" y="4581516"/>
              <a:ext cx="2781300" cy="642942"/>
            </a:xfrm>
            <a:prstGeom prst="rect">
              <a:avLst/>
            </a:prstGeom>
            <a:solidFill>
              <a:srgbClr val="7030A0"/>
            </a:solidFill>
            <a:ln w="6350"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Expert </a:t>
              </a:r>
              <a:r>
                <a:rPr lang="en-GB" sz="16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review and edit </a:t>
              </a:r>
            </a:p>
            <a:p>
              <a:pPr algn="ctr"/>
              <a:r>
                <a:rPr lang="en-GB" sz="16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(final version)</a:t>
              </a:r>
              <a:endParaRPr lang="en-GB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52" name="Straight Arrow Connector 51"/>
            <p:cNvCxnSpPr>
              <a:stCxn id="8" idx="3"/>
              <a:endCxn id="17" idx="1"/>
            </p:cNvCxnSpPr>
            <p:nvPr/>
          </p:nvCxnSpPr>
          <p:spPr>
            <a:xfrm>
              <a:off x="5448256" y="4902987"/>
              <a:ext cx="361972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Up-Down Arrow 23"/>
            <p:cNvSpPr/>
            <p:nvPr/>
          </p:nvSpPr>
          <p:spPr bwMode="auto">
            <a:xfrm>
              <a:off x="4190956" y="4248150"/>
              <a:ext cx="190500" cy="304800"/>
            </a:xfrm>
            <a:prstGeom prst="upDownArrow">
              <a:avLst/>
            </a:prstGeom>
            <a:solidFill>
              <a:schemeClr val="bg2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160338" algn="l"/>
                  <a:tab pos="274638" algn="l"/>
                  <a:tab pos="674688" algn="r"/>
                  <a:tab pos="731838" algn="r"/>
                </a:tabLst>
              </a:pPr>
              <a:endParaRPr lang="en-US" sz="1200" b="0" dirty="0" smtClean="0">
                <a:solidFill>
                  <a:schemeClr val="tx1"/>
                </a:solidFill>
                <a:latin typeface="Calibri" pitchFamily="34" charset="0"/>
                <a:cs typeface="Angsana New" pitchFamily="18" charset="-34"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5753100" y="1219200"/>
            <a:ext cx="3200400" cy="3162300"/>
            <a:chOff x="5753100" y="1219200"/>
            <a:chExt cx="3200400" cy="3162300"/>
          </a:xfrm>
        </p:grpSpPr>
        <p:sp>
          <p:nvSpPr>
            <p:cNvPr id="25" name="Rectangular Callout 24"/>
            <p:cNvSpPr/>
            <p:nvPr/>
          </p:nvSpPr>
          <p:spPr bwMode="auto">
            <a:xfrm>
              <a:off x="5753100" y="1219200"/>
              <a:ext cx="3200400" cy="2247900"/>
            </a:xfrm>
            <a:prstGeom prst="wedgeRectCallout">
              <a:avLst>
                <a:gd name="adj1" fmla="val -58989"/>
                <a:gd name="adj2" fmla="val 65973"/>
              </a:avLst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114300" indent="-114300">
                <a:spcAft>
                  <a:spcPts val="300"/>
                </a:spcAft>
                <a:buFont typeface="Arial" pitchFamily="34" charset="0"/>
                <a:buChar char="•"/>
              </a:pPr>
              <a:r>
                <a:rPr lang="en-US" sz="1400" dirty="0" smtClean="0">
                  <a:solidFill>
                    <a:srgbClr val="002060"/>
                  </a:solidFill>
                </a:rPr>
                <a:t>Document  zones</a:t>
              </a:r>
            </a:p>
            <a:p>
              <a:pPr marL="114300" indent="-114300">
                <a:spcAft>
                  <a:spcPts val="300"/>
                </a:spcAft>
                <a:buFont typeface="Arial" pitchFamily="34" charset="0"/>
                <a:buChar char="•"/>
              </a:pPr>
              <a:r>
                <a:rPr lang="en-US" sz="1400" dirty="0" smtClean="0">
                  <a:solidFill>
                    <a:srgbClr val="002060"/>
                  </a:solidFill>
                </a:rPr>
                <a:t>Rules: semantics; dictionary; complex grammar rules</a:t>
              </a:r>
            </a:p>
            <a:p>
              <a:pPr marL="114300" indent="-114300">
                <a:spcAft>
                  <a:spcPts val="300"/>
                </a:spcAft>
                <a:buFont typeface="Arial" pitchFamily="34" charset="0"/>
                <a:buChar char="•"/>
              </a:pPr>
              <a:r>
                <a:rPr lang="en-US" sz="1400" dirty="0" smtClean="0">
                  <a:solidFill>
                    <a:srgbClr val="002060"/>
                  </a:solidFill>
                </a:rPr>
                <a:t>Section weightings</a:t>
              </a:r>
            </a:p>
            <a:p>
              <a:pPr marL="114300" indent="-114300">
                <a:spcAft>
                  <a:spcPts val="300"/>
                </a:spcAft>
                <a:buFont typeface="Arial" pitchFamily="34" charset="0"/>
                <a:buChar char="•"/>
              </a:pPr>
              <a:r>
                <a:rPr lang="en-US" sz="1400" dirty="0" smtClean="0">
                  <a:solidFill>
                    <a:srgbClr val="002060"/>
                  </a:solidFill>
                </a:rPr>
                <a:t>Sentence position</a:t>
              </a:r>
            </a:p>
            <a:p>
              <a:pPr marL="114300" indent="-114300">
                <a:spcAft>
                  <a:spcPts val="300"/>
                </a:spcAft>
                <a:buFont typeface="Arial" pitchFamily="34" charset="0"/>
                <a:buChar char="•"/>
              </a:pPr>
              <a:r>
                <a:rPr lang="en-US" sz="1400" dirty="0" smtClean="0">
                  <a:solidFill>
                    <a:srgbClr val="002060"/>
                  </a:solidFill>
                </a:rPr>
                <a:t>Relative importance of sentences</a:t>
              </a:r>
            </a:p>
            <a:p>
              <a:pPr marL="114300" indent="-114300">
                <a:spcAft>
                  <a:spcPts val="300"/>
                </a:spcAft>
                <a:buFont typeface="Arial" pitchFamily="34" charset="0"/>
                <a:buChar char="•"/>
              </a:pPr>
              <a:r>
                <a:rPr lang="en-US" sz="1400" dirty="0" smtClean="0">
                  <a:solidFill>
                    <a:srgbClr val="002060"/>
                  </a:solidFill>
                </a:rPr>
                <a:t>Markers for start of sections, paragraphs, sentences</a:t>
              </a:r>
            </a:p>
            <a:p>
              <a:pPr marL="114300" indent="-114300">
                <a:spcAft>
                  <a:spcPts val="300"/>
                </a:spcAft>
                <a:buFont typeface="Arial" pitchFamily="34" charset="0"/>
                <a:buChar char="•"/>
              </a:pPr>
              <a:r>
                <a:rPr lang="en-US" sz="1400" dirty="0" smtClean="0">
                  <a:solidFill>
                    <a:srgbClr val="002060"/>
                  </a:solidFill>
                </a:rPr>
                <a:t>Sentence length of summary</a:t>
              </a:r>
            </a:p>
          </p:txBody>
        </p:sp>
        <p:sp>
          <p:nvSpPr>
            <p:cNvPr id="28" name="Rectangular Callout 27"/>
            <p:cNvSpPr/>
            <p:nvPr/>
          </p:nvSpPr>
          <p:spPr bwMode="auto">
            <a:xfrm>
              <a:off x="5867400" y="3771900"/>
              <a:ext cx="3048000" cy="609600"/>
            </a:xfrm>
            <a:prstGeom prst="wedgeRectCallout">
              <a:avLst>
                <a:gd name="adj1" fmla="val -64790"/>
                <a:gd name="adj2" fmla="val -5114"/>
              </a:avLst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defTabSz="914400" rtl="0" eaLnBrk="1" fontAlgn="base" latinLnBrk="0" hangingPunct="1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160338" algn="l"/>
                  <a:tab pos="274638" algn="l"/>
                  <a:tab pos="674688" algn="r"/>
                  <a:tab pos="731838" algn="r"/>
                </a:tabLst>
              </a:pPr>
              <a:r>
                <a:rPr lang="en-US" sz="1600" dirty="0" smtClean="0">
                  <a:solidFill>
                    <a:srgbClr val="002060"/>
                  </a:solidFill>
                  <a:latin typeface="Calibri" pitchFamily="34" charset="0"/>
                  <a:cs typeface="Angsana New" pitchFamily="18" charset="-34"/>
                </a:rPr>
                <a:t>Administrator monitors, improves rules set based on usage</a:t>
              </a:r>
            </a:p>
          </p:txBody>
        </p:sp>
      </p:grpSp>
      <p:sp>
        <p:nvSpPr>
          <p:cNvPr id="30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42900" y="6419850"/>
            <a:ext cx="723900" cy="285750"/>
          </a:xfrm>
        </p:spPr>
        <p:txBody>
          <a:bodyPr/>
          <a:lstStyle/>
          <a:p>
            <a:pPr>
              <a:defRPr/>
            </a:pPr>
            <a:fld id="{0D19F91C-80C4-4CBB-AC2E-1EE222D8E705}" type="slidenum">
              <a:rPr lang="en-US" altLang="en-US" smtClean="0"/>
              <a:pPr>
                <a:defRPr/>
              </a:pPr>
              <a:t>23</a:t>
            </a:fld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 animBg="1"/>
      <p:bldP spid="9" grpId="0" animBg="1"/>
      <p:bldP spid="18" grpId="0" animBg="1"/>
      <p:bldP spid="70" grpId="0" animBg="1"/>
      <p:bldP spid="26" grpId="0" animBg="1"/>
      <p:bldP spid="6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Case Study</a:t>
            </a:r>
          </a:p>
          <a:p>
            <a:r>
              <a:rPr lang="en-US" dirty="0" smtClean="0"/>
              <a:t>Product Assembly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19F91C-80C4-4CBB-AC2E-1EE222D8E705}" type="slidenum">
              <a:rPr lang="en-US" altLang="en-US" smtClean="0"/>
              <a:pPr>
                <a:defRPr/>
              </a:pPr>
              <a:t>24</a:t>
            </a:fld>
            <a:endParaRPr lang="en-US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Product Assembly</a:t>
            </a:r>
            <a:endParaRPr lang="en-US" dirty="0"/>
          </a:p>
        </p:txBody>
      </p:sp>
      <p:sp>
        <p:nvSpPr>
          <p:cNvPr id="46" name="Rounded Rectangle 45"/>
          <p:cNvSpPr/>
          <p:nvPr/>
        </p:nvSpPr>
        <p:spPr>
          <a:xfrm>
            <a:off x="714348" y="2095500"/>
            <a:ext cx="7715304" cy="947730"/>
          </a:xfrm>
          <a:prstGeom prst="round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Content Repository</a:t>
            </a:r>
            <a:endParaRPr lang="en-US" sz="1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Group 47"/>
          <p:cNvGrpSpPr/>
          <p:nvPr/>
        </p:nvGrpSpPr>
        <p:grpSpPr>
          <a:xfrm>
            <a:off x="1090588" y="2452691"/>
            <a:ext cx="3143272" cy="472471"/>
            <a:chOff x="1500166" y="5786452"/>
            <a:chExt cx="3143272" cy="644689"/>
          </a:xfrm>
        </p:grpSpPr>
        <p:sp>
          <p:nvSpPr>
            <p:cNvPr id="39" name="Rounded Rectangle 38"/>
            <p:cNvSpPr/>
            <p:nvPr/>
          </p:nvSpPr>
          <p:spPr>
            <a:xfrm>
              <a:off x="1500166" y="5786452"/>
              <a:ext cx="3143272" cy="644689"/>
            </a:xfrm>
            <a:prstGeom prst="roundRect">
              <a:avLst/>
            </a:prstGeom>
            <a:solidFill>
              <a:srgbClr val="C9E7A7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2107389" y="5953593"/>
              <a:ext cx="1928826" cy="316592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>
                  <a:solidFill>
                    <a:srgbClr val="002060"/>
                  </a:solidFill>
                </a:rPr>
                <a:t>XML Content Store</a:t>
              </a:r>
              <a:endParaRPr lang="en-US" b="1" dirty="0">
                <a:solidFill>
                  <a:srgbClr val="002060"/>
                </a:solidFill>
              </a:endParaRPr>
            </a:p>
          </p:txBody>
        </p:sp>
      </p:grpSp>
      <p:grpSp>
        <p:nvGrpSpPr>
          <p:cNvPr id="6" name="Group 48"/>
          <p:cNvGrpSpPr/>
          <p:nvPr/>
        </p:nvGrpSpPr>
        <p:grpSpPr>
          <a:xfrm>
            <a:off x="4876802" y="2453405"/>
            <a:ext cx="3143272" cy="475525"/>
            <a:chOff x="5429256" y="5786454"/>
            <a:chExt cx="3143272" cy="644689"/>
          </a:xfrm>
        </p:grpSpPr>
        <p:sp>
          <p:nvSpPr>
            <p:cNvPr id="40" name="Rounded Rectangle 39"/>
            <p:cNvSpPr/>
            <p:nvPr/>
          </p:nvSpPr>
          <p:spPr>
            <a:xfrm>
              <a:off x="5429256" y="5786454"/>
              <a:ext cx="3143272" cy="644689"/>
            </a:xfrm>
            <a:prstGeom prst="roundRect">
              <a:avLst/>
            </a:prstGeom>
            <a:solidFill>
              <a:srgbClr val="C9E7A7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6179355" y="5957690"/>
              <a:ext cx="1643074" cy="314559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>
                  <a:solidFill>
                    <a:srgbClr val="002060"/>
                  </a:solidFill>
                </a:rPr>
                <a:t>Rich Media</a:t>
              </a:r>
              <a:endParaRPr lang="en-US" sz="1400" b="1" dirty="0">
                <a:solidFill>
                  <a:srgbClr val="002060"/>
                </a:solidFill>
              </a:endParaRPr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280958" y="1052036"/>
            <a:ext cx="8363008" cy="1071173"/>
            <a:chOff x="280958" y="1052036"/>
            <a:chExt cx="8363008" cy="1071173"/>
          </a:xfrm>
        </p:grpSpPr>
        <p:sp>
          <p:nvSpPr>
            <p:cNvPr id="13" name="Rectangle 12"/>
            <p:cNvSpPr/>
            <p:nvPr/>
          </p:nvSpPr>
          <p:spPr>
            <a:xfrm>
              <a:off x="5419938" y="1214513"/>
              <a:ext cx="3009714" cy="441779"/>
            </a:xfrm>
            <a:prstGeom prst="rect">
              <a:avLst/>
            </a:prstGeom>
            <a:solidFill>
              <a:srgbClr val="FFE18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Analyze / Classify / Enhance - Editorial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1428728" y="1214513"/>
              <a:ext cx="1357322" cy="441779"/>
            </a:xfrm>
            <a:prstGeom prst="rect">
              <a:avLst/>
            </a:prstGeom>
            <a:solidFill>
              <a:srgbClr val="FFE18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Source / Capture</a:t>
              </a: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428992" y="1214513"/>
              <a:ext cx="1357322" cy="441779"/>
            </a:xfrm>
            <a:prstGeom prst="rect">
              <a:avLst/>
            </a:prstGeom>
            <a:solidFill>
              <a:srgbClr val="FFE18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Convert / Normalize</a:t>
              </a:r>
            </a:p>
          </p:txBody>
        </p:sp>
        <p:sp>
          <p:nvSpPr>
            <p:cNvPr id="31" name="Right Arrow 30"/>
            <p:cNvSpPr/>
            <p:nvPr/>
          </p:nvSpPr>
          <p:spPr>
            <a:xfrm>
              <a:off x="2786050" y="1341156"/>
              <a:ext cx="642942" cy="188491"/>
            </a:xfrm>
            <a:prstGeom prst="rightArrow">
              <a:avLst/>
            </a:prstGeom>
            <a:solidFill>
              <a:schemeClr val="tx1">
                <a:lumMod val="50000"/>
                <a:lumOff val="50000"/>
              </a:schemeClr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" name="Right Arrow 31"/>
            <p:cNvSpPr/>
            <p:nvPr/>
          </p:nvSpPr>
          <p:spPr>
            <a:xfrm>
              <a:off x="4786314" y="1341156"/>
              <a:ext cx="642942" cy="188491"/>
            </a:xfrm>
            <a:prstGeom prst="rightArrow">
              <a:avLst/>
            </a:prstGeom>
            <a:solidFill>
              <a:schemeClr val="tx1">
                <a:lumMod val="50000"/>
                <a:lumOff val="50000"/>
              </a:schemeClr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357158" y="1054401"/>
              <a:ext cx="8286808" cy="736298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lIns="91440" tIns="91440" rIns="91440" bIns="91440" rtlCol="0" anchor="t" anchorCtr="0"/>
            <a:lstStyle/>
            <a:p>
              <a:pPr algn="ctr"/>
              <a:endParaRPr lang="en-US" sz="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280958" y="1052036"/>
              <a:ext cx="976342" cy="7613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New</a:t>
              </a:r>
            </a:p>
            <a:p>
              <a:pPr algn="ctr"/>
              <a:r>
                <a:rPr lang="en-US" sz="14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Content</a:t>
              </a:r>
            </a:p>
            <a:p>
              <a:pPr algn="ctr"/>
              <a:r>
                <a:rPr lang="en-US" sz="14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Process</a:t>
              </a:r>
              <a:endParaRPr lang="en-US" sz="11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1" name="Up-Down Arrow 70"/>
            <p:cNvSpPr/>
            <p:nvPr/>
          </p:nvSpPr>
          <p:spPr>
            <a:xfrm>
              <a:off x="4457700" y="1780309"/>
              <a:ext cx="228600" cy="342900"/>
            </a:xfrm>
            <a:prstGeom prst="upDownArrow">
              <a:avLst/>
            </a:prstGeom>
            <a:solidFill>
              <a:schemeClr val="tx1">
                <a:lumMod val="50000"/>
                <a:lumOff val="50000"/>
              </a:schemeClr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64" name="Group 63"/>
          <p:cNvGrpSpPr/>
          <p:nvPr/>
        </p:nvGrpSpPr>
        <p:grpSpPr>
          <a:xfrm>
            <a:off x="357158" y="2971800"/>
            <a:ext cx="8286808" cy="3344141"/>
            <a:chOff x="357158" y="2971800"/>
            <a:chExt cx="8286808" cy="3344141"/>
          </a:xfrm>
        </p:grpSpPr>
        <p:sp>
          <p:nvSpPr>
            <p:cNvPr id="54" name="Rectangle 53"/>
            <p:cNvSpPr/>
            <p:nvPr/>
          </p:nvSpPr>
          <p:spPr>
            <a:xfrm>
              <a:off x="357158" y="3276600"/>
              <a:ext cx="8286808" cy="1004910"/>
            </a:xfrm>
            <a:prstGeom prst="rect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lIns="91440" tIns="91440" rIns="91440" bIns="91440" rtlCol="0" anchor="t" anchorCtr="0"/>
            <a:lstStyle/>
            <a:p>
              <a:pPr algn="ctr"/>
              <a:endParaRPr lang="en-US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" name="Flowchart: Process 47"/>
            <p:cNvSpPr/>
            <p:nvPr/>
          </p:nvSpPr>
          <p:spPr>
            <a:xfrm>
              <a:off x="1214414" y="3602849"/>
              <a:ext cx="1428760" cy="500066"/>
            </a:xfrm>
            <a:prstGeom prst="flowChartProcess">
              <a:avLst/>
            </a:prstGeom>
            <a:solidFill>
              <a:srgbClr val="7D9EDF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Select content</a:t>
              </a:r>
            </a:p>
            <a:p>
              <a:pPr algn="ctr"/>
              <a:r>
                <a:rPr lang="en-US" sz="14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(XQuery)</a:t>
              </a:r>
              <a:endParaRPr lang="en-US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" name="Flowchart: Process 48"/>
            <p:cNvSpPr/>
            <p:nvPr/>
          </p:nvSpPr>
          <p:spPr>
            <a:xfrm>
              <a:off x="3059896" y="3602849"/>
              <a:ext cx="1428760" cy="500066"/>
            </a:xfrm>
            <a:prstGeom prst="flowChartProcess">
              <a:avLst/>
            </a:prstGeom>
            <a:solidFill>
              <a:srgbClr val="7D9EDF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Select content</a:t>
              </a:r>
            </a:p>
            <a:p>
              <a:pPr algn="ctr"/>
              <a:r>
                <a:rPr lang="en-US" sz="14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(XQuery)</a:t>
              </a:r>
              <a:endParaRPr lang="en-US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1" name="Flowchart: Process 50"/>
            <p:cNvSpPr/>
            <p:nvPr/>
          </p:nvSpPr>
          <p:spPr>
            <a:xfrm>
              <a:off x="4905378" y="3602849"/>
              <a:ext cx="1428760" cy="500066"/>
            </a:xfrm>
            <a:prstGeom prst="flowChartProcess">
              <a:avLst/>
            </a:prstGeom>
            <a:solidFill>
              <a:srgbClr val="7D9EDF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Select content</a:t>
              </a:r>
            </a:p>
            <a:p>
              <a:pPr algn="ctr"/>
              <a:r>
                <a:rPr lang="en-US" sz="14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(XQuery)</a:t>
              </a:r>
              <a:endParaRPr lang="en-US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2" name="Flowchart: Process 51"/>
            <p:cNvSpPr/>
            <p:nvPr/>
          </p:nvSpPr>
          <p:spPr>
            <a:xfrm>
              <a:off x="6750859" y="3602849"/>
              <a:ext cx="1428760" cy="500066"/>
            </a:xfrm>
            <a:prstGeom prst="flowChartProcess">
              <a:avLst/>
            </a:prstGeom>
            <a:solidFill>
              <a:srgbClr val="7D9EDF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Select content</a:t>
              </a:r>
            </a:p>
            <a:p>
              <a:pPr algn="ctr"/>
              <a:r>
                <a:rPr lang="en-US" sz="14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(XQuery)</a:t>
              </a:r>
              <a:endParaRPr lang="en-US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1885920" y="3314700"/>
              <a:ext cx="542928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Extract Product Content From Repository</a:t>
              </a:r>
            </a:p>
          </p:txBody>
        </p:sp>
        <p:grpSp>
          <p:nvGrpSpPr>
            <p:cNvPr id="63" name="Group 62"/>
            <p:cNvGrpSpPr/>
            <p:nvPr/>
          </p:nvGrpSpPr>
          <p:grpSpPr>
            <a:xfrm>
              <a:off x="357158" y="4424386"/>
              <a:ext cx="8286808" cy="1891555"/>
              <a:chOff x="357158" y="4424386"/>
              <a:chExt cx="8286808" cy="1891555"/>
            </a:xfrm>
          </p:grpSpPr>
          <p:sp>
            <p:nvSpPr>
              <p:cNvPr id="89" name="Flowchart: Process 88"/>
              <p:cNvSpPr/>
              <p:nvPr/>
            </p:nvSpPr>
            <p:spPr>
              <a:xfrm>
                <a:off x="1185836" y="4610126"/>
                <a:ext cx="1428760" cy="500066"/>
              </a:xfrm>
              <a:prstGeom prst="flowChartProcess">
                <a:avLst/>
              </a:prstGeom>
              <a:solidFill>
                <a:schemeClr val="bg1">
                  <a:lumMod val="85000"/>
                </a:schemeClr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0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Render</a:t>
                </a:r>
              </a:p>
              <a:p>
                <a:pPr algn="ctr"/>
                <a:r>
                  <a:rPr lang="en-US" sz="10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FOSI; XSLFO; </a:t>
                </a:r>
              </a:p>
              <a:p>
                <a:pPr algn="ctr"/>
                <a:r>
                  <a:rPr lang="en-US" sz="10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Proprietary</a:t>
                </a:r>
                <a:endParaRPr lang="en-US" sz="1000" b="1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2" name="Flowchart: Process 91"/>
              <p:cNvSpPr/>
              <p:nvPr/>
            </p:nvSpPr>
            <p:spPr>
              <a:xfrm>
                <a:off x="3071802" y="4624412"/>
                <a:ext cx="1428760" cy="500066"/>
              </a:xfrm>
              <a:prstGeom prst="flowChartProcess">
                <a:avLst/>
              </a:prstGeom>
              <a:solidFill>
                <a:schemeClr val="bg1">
                  <a:lumMod val="85000"/>
                </a:schemeClr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0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Render</a:t>
                </a:r>
              </a:p>
              <a:p>
                <a:pPr algn="ctr"/>
                <a:r>
                  <a:rPr lang="en-US" sz="10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XSLT; CSS; RSS</a:t>
                </a:r>
                <a:endParaRPr lang="en-US" sz="1000" b="1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5" name="Flowchart: Process 94"/>
              <p:cNvSpPr/>
              <p:nvPr/>
            </p:nvSpPr>
            <p:spPr>
              <a:xfrm>
                <a:off x="4929190" y="4610126"/>
                <a:ext cx="1428760" cy="500066"/>
              </a:xfrm>
              <a:prstGeom prst="flowChartProcess">
                <a:avLst/>
              </a:prstGeom>
              <a:solidFill>
                <a:schemeClr val="bg1">
                  <a:lumMod val="85000"/>
                </a:schemeClr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000" b="1" dirty="0" smtClean="0">
                    <a:solidFill>
                      <a:schemeClr val="tx1"/>
                    </a:solidFill>
                  </a:rPr>
                  <a:t>Render</a:t>
                </a:r>
                <a:endParaRPr lang="en-US" sz="1000" b="1" dirty="0">
                  <a:solidFill>
                    <a:schemeClr val="tx1"/>
                  </a:solidFill>
                </a:endParaRPr>
              </a:p>
            </p:txBody>
          </p:sp>
          <p:pic>
            <p:nvPicPr>
              <p:cNvPr id="51203" name="Picture 3" descr="C:\Documents and Settings\Admin\Local Settings\Temporary Internet Files\Content.IE5\3ZGRUOI3\MCj04315730000[1].png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5307827" y="5552377"/>
                <a:ext cx="645308" cy="649610"/>
              </a:xfrm>
              <a:prstGeom prst="rect">
                <a:avLst/>
              </a:prstGeom>
              <a:noFill/>
            </p:spPr>
          </p:pic>
          <p:grpSp>
            <p:nvGrpSpPr>
              <p:cNvPr id="3" name="Group 64"/>
              <p:cNvGrpSpPr/>
              <p:nvPr/>
            </p:nvGrpSpPr>
            <p:grpSpPr>
              <a:xfrm>
                <a:off x="7266948" y="5544029"/>
                <a:ext cx="514999" cy="666307"/>
                <a:chOff x="6986511" y="5679862"/>
                <a:chExt cx="514999" cy="666307"/>
              </a:xfrm>
            </p:grpSpPr>
            <p:pic>
              <p:nvPicPr>
                <p:cNvPr id="51204" name="Picture 4" descr="C:\Documents and Settings\Admin\Local Settings\Temporary Internet Files\Content.IE5\WC46DBVI\MCj04360750000[1].wmf"/>
                <p:cNvPicPr>
                  <a:picLocks noChangeAspect="1" noChangeArrowheads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 rot="-1500000">
                  <a:off x="6986511" y="5679862"/>
                  <a:ext cx="383654" cy="488616"/>
                </a:xfrm>
                <a:prstGeom prst="rect">
                  <a:avLst/>
                </a:prstGeom>
                <a:noFill/>
              </p:spPr>
            </p:pic>
            <p:pic>
              <p:nvPicPr>
                <p:cNvPr id="51205" name="Picture 5" descr="C:\Documents and Settings\Admin\Local Settings\Temporary Internet Files\Content.IE5\3ZGRUOI3\MCj04242280000[1].wmf"/>
                <p:cNvPicPr>
                  <a:picLocks noChangeAspect="1" noChangeArrowheads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 rot="1800000">
                  <a:off x="7252859" y="5843183"/>
                  <a:ext cx="248651" cy="502986"/>
                </a:xfrm>
                <a:prstGeom prst="rect">
                  <a:avLst/>
                </a:prstGeom>
                <a:noFill/>
              </p:spPr>
            </p:pic>
          </p:grpSp>
          <p:grpSp>
            <p:nvGrpSpPr>
              <p:cNvPr id="4" name="Group 62"/>
              <p:cNvGrpSpPr/>
              <p:nvPr/>
            </p:nvGrpSpPr>
            <p:grpSpPr>
              <a:xfrm>
                <a:off x="1428728" y="5662869"/>
                <a:ext cx="875113" cy="428627"/>
                <a:chOff x="1285852" y="5643578"/>
                <a:chExt cx="875113" cy="428627"/>
              </a:xfrm>
            </p:grpSpPr>
            <p:pic>
              <p:nvPicPr>
                <p:cNvPr id="51202" name="Picture 2" descr="C:\Documents and Settings\Admin\Local Settings\Temporary Internet Files\Content.IE5\8RXWZ6VM\MCj04355460000[1].wmf"/>
                <p:cNvPicPr>
                  <a:picLocks noChangeAspect="1" noChangeArrowheads="1"/>
                </p:cNvPicPr>
                <p:nvPr/>
              </p:nvPicPr>
              <p:blipFill>
                <a:blip r:embed="rId6"/>
                <a:srcRect/>
                <a:stretch>
                  <a:fillRect/>
                </a:stretch>
              </p:blipFill>
              <p:spPr bwMode="auto">
                <a:xfrm>
                  <a:off x="1571604" y="5643578"/>
                  <a:ext cx="589361" cy="354884"/>
                </a:xfrm>
                <a:prstGeom prst="rect">
                  <a:avLst/>
                </a:prstGeom>
                <a:noFill/>
              </p:spPr>
            </p:pic>
            <p:pic>
              <p:nvPicPr>
                <p:cNvPr id="43" name="Picture 2" descr="C:\Documents and Settings\Admin\Local Settings\Temporary Internet Files\Content.IE5\CCJI9958\MCj04260620000[1].wmf"/>
                <p:cNvPicPr>
                  <a:picLocks noChangeAspect="1" noChangeArrowheads="1"/>
                </p:cNvPicPr>
                <p:nvPr/>
              </p:nvPicPr>
              <p:blipFill>
                <a:blip r:embed="rId7"/>
                <a:srcRect/>
                <a:stretch>
                  <a:fillRect/>
                </a:stretch>
              </p:blipFill>
              <p:spPr bwMode="auto">
                <a:xfrm>
                  <a:off x="1285852" y="5643578"/>
                  <a:ext cx="444586" cy="428627"/>
                </a:xfrm>
                <a:prstGeom prst="rect">
                  <a:avLst/>
                </a:prstGeom>
                <a:noFill/>
              </p:spPr>
            </p:pic>
          </p:grpSp>
          <p:sp>
            <p:nvSpPr>
              <p:cNvPr id="53" name="Flowchart: Process 52"/>
              <p:cNvSpPr/>
              <p:nvPr/>
            </p:nvSpPr>
            <p:spPr>
              <a:xfrm>
                <a:off x="6750859" y="4602981"/>
                <a:ext cx="1428760" cy="500066"/>
              </a:xfrm>
              <a:prstGeom prst="flowChartProcess">
                <a:avLst/>
              </a:prstGeom>
              <a:solidFill>
                <a:schemeClr val="bg1">
                  <a:lumMod val="85000"/>
                </a:schemeClr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000" b="1" dirty="0" smtClean="0">
                    <a:solidFill>
                      <a:schemeClr val="tx1"/>
                    </a:solidFill>
                  </a:rPr>
                  <a:t>Render</a:t>
                </a:r>
              </a:p>
              <a:p>
                <a:pPr algn="ctr"/>
                <a:r>
                  <a:rPr lang="en-US" sz="1000" b="1" dirty="0" smtClean="0">
                    <a:solidFill>
                      <a:schemeClr val="tx1"/>
                    </a:solidFill>
                  </a:rPr>
                  <a:t>WCSS; Proprietary</a:t>
                </a:r>
                <a:endParaRPr lang="en-US" sz="10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8" name="TextBox 57"/>
              <p:cNvSpPr txBox="1"/>
              <p:nvPr/>
            </p:nvSpPr>
            <p:spPr>
              <a:xfrm>
                <a:off x="357158" y="4667218"/>
                <a:ext cx="928694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10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Format</a:t>
                </a:r>
              </a:p>
              <a:p>
                <a:pPr algn="ctr"/>
                <a:r>
                  <a:rPr lang="en-US" sz="10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Product</a:t>
                </a:r>
              </a:p>
            </p:txBody>
          </p:sp>
          <p:sp>
            <p:nvSpPr>
              <p:cNvPr id="59" name="Rectangle 58"/>
              <p:cNvSpPr/>
              <p:nvPr/>
            </p:nvSpPr>
            <p:spPr>
              <a:xfrm>
                <a:off x="357158" y="4424386"/>
                <a:ext cx="8286808" cy="857256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lIns="91440" tIns="91440" rIns="91440" bIns="91440" rtlCol="0" anchor="t" anchorCtr="0"/>
              <a:lstStyle/>
              <a:p>
                <a:pPr algn="ctr"/>
                <a:endParaRPr lang="en-US" sz="10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6" name="Down Arrow 65"/>
              <p:cNvSpPr/>
              <p:nvPr/>
            </p:nvSpPr>
            <p:spPr>
              <a:xfrm>
                <a:off x="1774844" y="5105428"/>
                <a:ext cx="182880" cy="390528"/>
              </a:xfrm>
              <a:prstGeom prst="downArrow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8" name="Down Arrow 67"/>
              <p:cNvSpPr/>
              <p:nvPr/>
            </p:nvSpPr>
            <p:spPr>
              <a:xfrm>
                <a:off x="5529269" y="5105428"/>
                <a:ext cx="182880" cy="390528"/>
              </a:xfrm>
              <a:prstGeom prst="downArrow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9" name="Down Arrow 68"/>
              <p:cNvSpPr/>
              <p:nvPr/>
            </p:nvSpPr>
            <p:spPr>
              <a:xfrm>
                <a:off x="7429520" y="5114954"/>
                <a:ext cx="182880" cy="390528"/>
              </a:xfrm>
              <a:prstGeom prst="downArrow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7" name="Down Arrow 66"/>
              <p:cNvSpPr/>
              <p:nvPr/>
            </p:nvSpPr>
            <p:spPr>
              <a:xfrm>
                <a:off x="3674740" y="5129242"/>
                <a:ext cx="182880" cy="390528"/>
              </a:xfrm>
              <a:prstGeom prst="downArrow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pic>
            <p:nvPicPr>
              <p:cNvPr id="1026" name="Picture 2"/>
              <p:cNvPicPr>
                <a:picLocks noChangeAspect="1" noChangeArrowheads="1"/>
              </p:cNvPicPr>
              <p:nvPr/>
            </p:nvPicPr>
            <p:blipFill>
              <a:blip r:embed="rId8"/>
              <a:srcRect/>
              <a:stretch>
                <a:fillRect/>
              </a:stretch>
            </p:blipFill>
            <p:spPr bwMode="auto">
              <a:xfrm>
                <a:off x="3200400" y="5562600"/>
                <a:ext cx="1143000" cy="7533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</p:grpSp>
        <p:sp>
          <p:nvSpPr>
            <p:cNvPr id="60" name="Down Arrow 59"/>
            <p:cNvSpPr/>
            <p:nvPr/>
          </p:nvSpPr>
          <p:spPr>
            <a:xfrm>
              <a:off x="3714744" y="4100534"/>
              <a:ext cx="182880" cy="521208"/>
            </a:xfrm>
            <a:prstGeom prst="downArrow">
              <a:avLst/>
            </a:prstGeom>
            <a:solidFill>
              <a:schemeClr val="tx1">
                <a:lumMod val="50000"/>
                <a:lumOff val="50000"/>
              </a:schemeClr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1" name="Down Arrow 60"/>
            <p:cNvSpPr/>
            <p:nvPr/>
          </p:nvSpPr>
          <p:spPr>
            <a:xfrm>
              <a:off x="5572132" y="4100534"/>
              <a:ext cx="182880" cy="521208"/>
            </a:xfrm>
            <a:prstGeom prst="downArrow">
              <a:avLst/>
            </a:prstGeom>
            <a:solidFill>
              <a:schemeClr val="tx1">
                <a:lumMod val="50000"/>
                <a:lumOff val="50000"/>
              </a:schemeClr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2" name="Down Arrow 61"/>
            <p:cNvSpPr/>
            <p:nvPr/>
          </p:nvSpPr>
          <p:spPr>
            <a:xfrm>
              <a:off x="7429520" y="4100534"/>
              <a:ext cx="182880" cy="521208"/>
            </a:xfrm>
            <a:prstGeom prst="downArrow">
              <a:avLst/>
            </a:prstGeom>
            <a:solidFill>
              <a:schemeClr val="tx1">
                <a:lumMod val="50000"/>
                <a:lumOff val="50000"/>
              </a:schemeClr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5" name="Down Arrow 74"/>
            <p:cNvSpPr/>
            <p:nvPr/>
          </p:nvSpPr>
          <p:spPr>
            <a:xfrm>
              <a:off x="1785918" y="4105297"/>
              <a:ext cx="182880" cy="521208"/>
            </a:xfrm>
            <a:prstGeom prst="downArrow">
              <a:avLst/>
            </a:prstGeom>
            <a:solidFill>
              <a:schemeClr val="tx1">
                <a:lumMod val="50000"/>
                <a:lumOff val="50000"/>
              </a:schemeClr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2" name="Up-Down Arrow 71"/>
            <p:cNvSpPr/>
            <p:nvPr/>
          </p:nvSpPr>
          <p:spPr>
            <a:xfrm>
              <a:off x="4457700" y="2971800"/>
              <a:ext cx="228600" cy="342900"/>
            </a:xfrm>
            <a:prstGeom prst="upDownArrow">
              <a:avLst/>
            </a:prstGeom>
            <a:solidFill>
              <a:schemeClr val="tx1">
                <a:lumMod val="50000"/>
                <a:lumOff val="50000"/>
              </a:schemeClr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6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42900" y="6419850"/>
            <a:ext cx="723900" cy="285750"/>
          </a:xfrm>
        </p:spPr>
        <p:txBody>
          <a:bodyPr/>
          <a:lstStyle/>
          <a:p>
            <a:pPr>
              <a:defRPr/>
            </a:pPr>
            <a:fld id="{0D19F91C-80C4-4CBB-AC2E-1EE222D8E705}" type="slidenum">
              <a:rPr lang="en-US" altLang="en-US" smtClean="0"/>
              <a:pPr>
                <a:defRPr/>
              </a:pPr>
              <a:t>25</a:t>
            </a:fld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Case Study</a:t>
            </a:r>
          </a:p>
          <a:p>
            <a:r>
              <a:rPr lang="en-US" dirty="0" smtClean="0"/>
              <a:t>Custom Information Feeds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19F91C-80C4-4CBB-AC2E-1EE222D8E705}" type="slidenum">
              <a:rPr lang="en-US" altLang="en-US" smtClean="0"/>
              <a:pPr>
                <a:defRPr/>
              </a:pPr>
              <a:t>26</a:t>
            </a:fld>
            <a:endParaRPr lang="en-US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Custom Information Feeds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19F91C-80C4-4CBB-AC2E-1EE222D8E705}" type="slidenum">
              <a:rPr lang="en-US" altLang="en-US" smtClean="0"/>
              <a:pPr>
                <a:defRPr/>
              </a:pPr>
              <a:t>27</a:t>
            </a:fld>
            <a:endParaRPr lang="en-US" altLang="en-US" dirty="0"/>
          </a:p>
        </p:txBody>
      </p:sp>
      <p:grpSp>
        <p:nvGrpSpPr>
          <p:cNvPr id="83" name="Group 82"/>
          <p:cNvGrpSpPr/>
          <p:nvPr/>
        </p:nvGrpSpPr>
        <p:grpSpPr>
          <a:xfrm>
            <a:off x="461963" y="1009651"/>
            <a:ext cx="1595437" cy="4743449"/>
            <a:chOff x="461963" y="1009651"/>
            <a:chExt cx="1595437" cy="4743449"/>
          </a:xfrm>
        </p:grpSpPr>
        <p:sp>
          <p:nvSpPr>
            <p:cNvPr id="8" name="Rectangle 7"/>
            <p:cNvSpPr/>
            <p:nvPr/>
          </p:nvSpPr>
          <p:spPr bwMode="auto">
            <a:xfrm>
              <a:off x="461963" y="1009651"/>
              <a:ext cx="1595437" cy="346074"/>
            </a:xfrm>
            <a:prstGeom prst="rect">
              <a:avLst/>
            </a:prstGeom>
            <a:solidFill>
              <a:srgbClr val="CCFF3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160338" algn="l"/>
                  <a:tab pos="274638" algn="l"/>
                  <a:tab pos="674688" algn="r"/>
                  <a:tab pos="731838" algn="r"/>
                </a:tabLst>
              </a:pPr>
              <a:r>
                <a:rPr lang="en-US" sz="1800" dirty="0" smtClean="0">
                  <a:solidFill>
                    <a:schemeClr val="tx1"/>
                  </a:solidFill>
                  <a:latin typeface="Calibri" pitchFamily="34" charset="0"/>
                  <a:cs typeface="Angsana New" pitchFamily="18" charset="-34"/>
                </a:rPr>
                <a:t>End Users</a:t>
              </a:r>
            </a:p>
          </p:txBody>
        </p:sp>
        <p:pic>
          <p:nvPicPr>
            <p:cNvPr id="1026" name="Picture 2" descr="C:\Users\scohen\AppData\Local\Microsoft\Windows\Temporary Internet Files\Content.IE5\N76NQS9P\MCj02521090000[1].wmf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73087" y="1524002"/>
              <a:ext cx="609600" cy="868850"/>
            </a:xfrm>
            <a:prstGeom prst="rect">
              <a:avLst/>
            </a:prstGeom>
            <a:noFill/>
          </p:spPr>
        </p:pic>
        <p:pic>
          <p:nvPicPr>
            <p:cNvPr id="1027" name="Picture 3" descr="C:\Users\scohen\AppData\Local\Microsoft\Windows\Temporary Internet Files\Content.IE5\HNPLEX0Q\MCj04401530000[1].wmf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33400" y="3180008"/>
              <a:ext cx="649287" cy="909637"/>
            </a:xfrm>
            <a:prstGeom prst="rect">
              <a:avLst/>
            </a:prstGeom>
            <a:noFill/>
          </p:spPr>
        </p:pic>
        <p:pic>
          <p:nvPicPr>
            <p:cNvPr id="1032" name="Picture 8" descr="C:\Users\scohen\AppData\Local\Microsoft\Windows\Temporary Internet Files\Content.IE5\N76NQS9P\MPj04446020000[1]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05015" y="4876800"/>
              <a:ext cx="677672" cy="876300"/>
            </a:xfrm>
            <a:prstGeom prst="rect">
              <a:avLst/>
            </a:prstGeom>
            <a:noFill/>
          </p:spPr>
        </p:pic>
      </p:grpSp>
      <p:grpSp>
        <p:nvGrpSpPr>
          <p:cNvPr id="80" name="Group 79"/>
          <p:cNvGrpSpPr/>
          <p:nvPr/>
        </p:nvGrpSpPr>
        <p:grpSpPr>
          <a:xfrm>
            <a:off x="6781800" y="1009650"/>
            <a:ext cx="2019300" cy="5222875"/>
            <a:chOff x="6781800" y="1009650"/>
            <a:chExt cx="2019300" cy="5222875"/>
          </a:xfrm>
        </p:grpSpPr>
        <p:sp>
          <p:nvSpPr>
            <p:cNvPr id="10" name="Rectangle 9"/>
            <p:cNvSpPr/>
            <p:nvPr/>
          </p:nvSpPr>
          <p:spPr bwMode="auto">
            <a:xfrm>
              <a:off x="6781800" y="1009650"/>
              <a:ext cx="2014538" cy="346076"/>
            </a:xfrm>
            <a:prstGeom prst="rect">
              <a:avLst/>
            </a:prstGeom>
            <a:solidFill>
              <a:srgbClr val="CCFF3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160338" algn="l"/>
                  <a:tab pos="274638" algn="l"/>
                  <a:tab pos="674688" algn="r"/>
                  <a:tab pos="731838" algn="r"/>
                </a:tabLst>
              </a:pPr>
              <a:r>
                <a:rPr lang="en-US" sz="1800" dirty="0" smtClean="0">
                  <a:solidFill>
                    <a:schemeClr val="tx1"/>
                  </a:solidFill>
                  <a:latin typeface="Calibri" pitchFamily="34" charset="0"/>
                  <a:cs typeface="Angsana New" pitchFamily="18" charset="-34"/>
                </a:rPr>
                <a:t>Content</a:t>
              </a: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8382000" y="1441450"/>
              <a:ext cx="419100" cy="1136650"/>
            </a:xfrm>
            <a:prstGeom prst="rect">
              <a:avLst/>
            </a:prstGeom>
            <a:solidFill>
              <a:srgbClr val="CCFF3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vert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160338" algn="l"/>
                  <a:tab pos="274638" algn="l"/>
                  <a:tab pos="674688" algn="r"/>
                  <a:tab pos="731838" algn="r"/>
                </a:tabLst>
              </a:pPr>
              <a:r>
                <a:rPr lang="en-US" sz="1600" dirty="0" smtClean="0">
                  <a:solidFill>
                    <a:schemeClr val="tx1"/>
                  </a:solidFill>
                  <a:latin typeface="Calibri" pitchFamily="34" charset="0"/>
                  <a:cs typeface="Angsana New" pitchFamily="18" charset="-34"/>
                </a:rPr>
                <a:t>BASEBALL</a:t>
              </a: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8382000" y="2677583"/>
              <a:ext cx="419100" cy="990600"/>
            </a:xfrm>
            <a:prstGeom prst="rect">
              <a:avLst/>
            </a:prstGeom>
            <a:solidFill>
              <a:srgbClr val="CCFF3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vert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160338" algn="l"/>
                  <a:tab pos="274638" algn="l"/>
                  <a:tab pos="674688" algn="r"/>
                  <a:tab pos="731838" algn="r"/>
                </a:tabLst>
              </a:pPr>
              <a:r>
                <a:rPr lang="en-US" sz="1600" dirty="0" smtClean="0">
                  <a:solidFill>
                    <a:schemeClr val="tx1"/>
                  </a:solidFill>
                  <a:latin typeface="Calibri" pitchFamily="34" charset="0"/>
                  <a:cs typeface="Angsana New" pitchFamily="18" charset="-34"/>
                </a:rPr>
                <a:t>FOOTBALL</a:t>
              </a: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8382000" y="5013323"/>
              <a:ext cx="419100" cy="1219201"/>
            </a:xfrm>
            <a:prstGeom prst="rect">
              <a:avLst/>
            </a:prstGeom>
            <a:solidFill>
              <a:srgbClr val="CCFF3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vert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160338" algn="l"/>
                  <a:tab pos="274638" algn="l"/>
                  <a:tab pos="674688" algn="r"/>
                  <a:tab pos="731838" algn="r"/>
                </a:tabLst>
              </a:pPr>
              <a:r>
                <a:rPr lang="en-US" sz="1600" dirty="0" smtClean="0">
                  <a:solidFill>
                    <a:schemeClr val="tx1"/>
                  </a:solidFill>
                  <a:latin typeface="Calibri" pitchFamily="34" charset="0"/>
                  <a:cs typeface="Angsana New" pitchFamily="18" charset="-34"/>
                </a:rPr>
                <a:t>HOCKEY</a:t>
              </a:r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6781800" y="1441450"/>
              <a:ext cx="419100" cy="1196976"/>
            </a:xfrm>
            <a:prstGeom prst="rect">
              <a:avLst/>
            </a:prstGeom>
            <a:solidFill>
              <a:srgbClr val="CCFF3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vert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160338" algn="l"/>
                  <a:tab pos="274638" algn="l"/>
                  <a:tab pos="674688" algn="r"/>
                  <a:tab pos="731838" algn="r"/>
                </a:tabLst>
              </a:pPr>
              <a:r>
                <a:rPr lang="en-US" sz="1600" dirty="0" smtClean="0">
                  <a:solidFill>
                    <a:schemeClr val="tx1"/>
                  </a:solidFill>
                  <a:latin typeface="Calibri" pitchFamily="34" charset="0"/>
                  <a:cs typeface="Angsana New" pitchFamily="18" charset="-34"/>
                </a:rPr>
                <a:t>PRO</a:t>
              </a: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6781800" y="5038725"/>
              <a:ext cx="419100" cy="1193328"/>
            </a:xfrm>
            <a:prstGeom prst="rect">
              <a:avLst/>
            </a:prstGeom>
            <a:solidFill>
              <a:srgbClr val="CCFF3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vert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160338" algn="l"/>
                  <a:tab pos="274638" algn="l"/>
                  <a:tab pos="674688" algn="r"/>
                  <a:tab pos="731838" algn="r"/>
                </a:tabLst>
              </a:pPr>
              <a:r>
                <a:rPr lang="en-US" sz="1600" dirty="0" smtClean="0">
                  <a:solidFill>
                    <a:schemeClr val="tx1"/>
                  </a:solidFill>
                  <a:latin typeface="Calibri" pitchFamily="34" charset="0"/>
                  <a:cs typeface="Angsana New" pitchFamily="18" charset="-34"/>
                </a:rPr>
                <a:t>REC</a:t>
              </a:r>
            </a:p>
          </p:txBody>
        </p:sp>
        <p:sp>
          <p:nvSpPr>
            <p:cNvPr id="18" name="Rectangle 17"/>
            <p:cNvSpPr/>
            <p:nvPr/>
          </p:nvSpPr>
          <p:spPr bwMode="auto">
            <a:xfrm>
              <a:off x="6781800" y="2709334"/>
              <a:ext cx="419100" cy="990600"/>
            </a:xfrm>
            <a:prstGeom prst="rect">
              <a:avLst/>
            </a:prstGeom>
            <a:solidFill>
              <a:srgbClr val="CCFF3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vert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160338" algn="l"/>
                  <a:tab pos="274638" algn="l"/>
                  <a:tab pos="674688" algn="r"/>
                  <a:tab pos="731838" algn="r"/>
                </a:tabLst>
              </a:pPr>
              <a:r>
                <a:rPr lang="en-US" sz="1600" dirty="0" smtClean="0">
                  <a:solidFill>
                    <a:schemeClr val="tx1"/>
                  </a:solidFill>
                  <a:latin typeface="Calibri" pitchFamily="34" charset="0"/>
                  <a:cs typeface="Angsana New" pitchFamily="18" charset="-34"/>
                </a:rPr>
                <a:t>COLLEGE</a:t>
              </a:r>
            </a:p>
          </p:txBody>
        </p:sp>
        <p:sp>
          <p:nvSpPr>
            <p:cNvPr id="19" name="Rectangle 18"/>
            <p:cNvSpPr/>
            <p:nvPr/>
          </p:nvSpPr>
          <p:spPr bwMode="auto">
            <a:xfrm>
              <a:off x="6781800" y="3770842"/>
              <a:ext cx="419100" cy="1196976"/>
            </a:xfrm>
            <a:prstGeom prst="rect">
              <a:avLst/>
            </a:prstGeom>
            <a:solidFill>
              <a:srgbClr val="CCFF3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vert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160338" algn="l"/>
                  <a:tab pos="274638" algn="l"/>
                  <a:tab pos="674688" algn="r"/>
                  <a:tab pos="731838" algn="r"/>
                </a:tabLst>
              </a:pPr>
              <a:r>
                <a:rPr lang="en-US" sz="1600" dirty="0" smtClean="0">
                  <a:solidFill>
                    <a:schemeClr val="tx1"/>
                  </a:solidFill>
                  <a:latin typeface="Calibri" pitchFamily="34" charset="0"/>
                  <a:cs typeface="Angsana New" pitchFamily="18" charset="-34"/>
                </a:rPr>
                <a:t>HIGH SCHOOL</a:t>
              </a: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7200900" y="1441451"/>
              <a:ext cx="1181100" cy="4791074"/>
            </a:xfrm>
            <a:prstGeom prst="rect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160338" algn="l"/>
                  <a:tab pos="274638" algn="l"/>
                  <a:tab pos="674688" algn="r"/>
                  <a:tab pos="731838" algn="r"/>
                </a:tabLst>
              </a:pPr>
              <a:endParaRPr lang="en-US" sz="1200" b="0" dirty="0" smtClean="0">
                <a:solidFill>
                  <a:schemeClr val="tx1"/>
                </a:solidFill>
                <a:latin typeface="Calibri" pitchFamily="34" charset="0"/>
                <a:cs typeface="Angsana New" pitchFamily="18" charset="-34"/>
              </a:endParaRPr>
            </a:p>
          </p:txBody>
        </p:sp>
        <p:sp>
          <p:nvSpPr>
            <p:cNvPr id="26" name="Rectangle 25"/>
            <p:cNvSpPr/>
            <p:nvPr/>
          </p:nvSpPr>
          <p:spPr bwMode="auto">
            <a:xfrm>
              <a:off x="8382000" y="3733800"/>
              <a:ext cx="419100" cy="1196976"/>
            </a:xfrm>
            <a:prstGeom prst="rect">
              <a:avLst/>
            </a:prstGeom>
            <a:solidFill>
              <a:srgbClr val="CCFF3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vert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160338" algn="l"/>
                  <a:tab pos="274638" algn="l"/>
                  <a:tab pos="674688" algn="r"/>
                  <a:tab pos="731838" algn="r"/>
                </a:tabLst>
              </a:pPr>
              <a:r>
                <a:rPr lang="en-US" sz="1600" dirty="0" smtClean="0">
                  <a:solidFill>
                    <a:schemeClr val="tx1"/>
                  </a:solidFill>
                  <a:latin typeface="Calibri" pitchFamily="34" charset="0"/>
                  <a:cs typeface="Angsana New" pitchFamily="18" charset="-34"/>
                </a:rPr>
                <a:t>SOCCER</a:t>
              </a:r>
            </a:p>
          </p:txBody>
        </p:sp>
        <p:sp>
          <p:nvSpPr>
            <p:cNvPr id="47" name="Oval 46"/>
            <p:cNvSpPr/>
            <p:nvPr/>
          </p:nvSpPr>
          <p:spPr bwMode="auto">
            <a:xfrm>
              <a:off x="7277100" y="1771650"/>
              <a:ext cx="1028700" cy="514350"/>
            </a:xfrm>
            <a:prstGeom prst="ellipse">
              <a:avLst/>
            </a:prstGeom>
            <a:solidFill>
              <a:srgbClr val="00B0F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0" tIns="45720" rIns="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160338" algn="l"/>
                  <a:tab pos="274638" algn="l"/>
                  <a:tab pos="674688" algn="r"/>
                  <a:tab pos="731838" algn="r"/>
                </a:tabLst>
              </a:pPr>
              <a:r>
                <a:rPr lang="en-US" sz="1600" dirty="0" smtClean="0">
                  <a:solidFill>
                    <a:schemeClr val="tx1"/>
                  </a:solidFill>
                  <a:latin typeface="Calibri" pitchFamily="34" charset="0"/>
                  <a:cs typeface="Angsana New" pitchFamily="18" charset="-34"/>
                </a:rPr>
                <a:t>SCORES</a:t>
              </a:r>
            </a:p>
          </p:txBody>
        </p:sp>
        <p:sp>
          <p:nvSpPr>
            <p:cNvPr id="49" name="Oval 48"/>
            <p:cNvSpPr/>
            <p:nvPr/>
          </p:nvSpPr>
          <p:spPr bwMode="auto">
            <a:xfrm>
              <a:off x="7277100" y="2667000"/>
              <a:ext cx="1028700" cy="514350"/>
            </a:xfrm>
            <a:prstGeom prst="ellipse">
              <a:avLst/>
            </a:prstGeom>
            <a:solidFill>
              <a:srgbClr val="00B0F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0" tIns="45720" rIns="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160338" algn="l"/>
                  <a:tab pos="274638" algn="l"/>
                  <a:tab pos="674688" algn="r"/>
                  <a:tab pos="731838" algn="r"/>
                </a:tabLst>
              </a:pPr>
              <a:r>
                <a:rPr lang="en-US" sz="1600" dirty="0" smtClean="0">
                  <a:solidFill>
                    <a:schemeClr val="tx1"/>
                  </a:solidFill>
                  <a:latin typeface="Calibri" pitchFamily="34" charset="0"/>
                  <a:cs typeface="Angsana New" pitchFamily="18" charset="-34"/>
                </a:rPr>
                <a:t>PLAYERS</a:t>
              </a:r>
            </a:p>
          </p:txBody>
        </p:sp>
        <p:sp>
          <p:nvSpPr>
            <p:cNvPr id="50" name="Oval 49"/>
            <p:cNvSpPr/>
            <p:nvPr/>
          </p:nvSpPr>
          <p:spPr bwMode="auto">
            <a:xfrm>
              <a:off x="7277100" y="3562350"/>
              <a:ext cx="1028700" cy="514350"/>
            </a:xfrm>
            <a:prstGeom prst="ellipse">
              <a:avLst/>
            </a:prstGeom>
            <a:solidFill>
              <a:srgbClr val="00B0F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0" tIns="45720" rIns="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160338" algn="l"/>
                  <a:tab pos="274638" algn="l"/>
                  <a:tab pos="674688" algn="r"/>
                  <a:tab pos="731838" algn="r"/>
                </a:tabLst>
              </a:pPr>
              <a:r>
                <a:rPr lang="en-US" sz="1600" dirty="0" smtClean="0">
                  <a:solidFill>
                    <a:schemeClr val="tx1"/>
                  </a:solidFill>
                  <a:latin typeface="Calibri" pitchFamily="34" charset="0"/>
                  <a:cs typeface="Angsana New" pitchFamily="18" charset="-34"/>
                </a:rPr>
                <a:t>RULES</a:t>
              </a:r>
            </a:p>
          </p:txBody>
        </p:sp>
        <p:sp>
          <p:nvSpPr>
            <p:cNvPr id="51" name="Oval 50"/>
            <p:cNvSpPr/>
            <p:nvPr/>
          </p:nvSpPr>
          <p:spPr bwMode="auto">
            <a:xfrm>
              <a:off x="7277100" y="4457700"/>
              <a:ext cx="1028700" cy="514350"/>
            </a:xfrm>
            <a:prstGeom prst="ellipse">
              <a:avLst/>
            </a:prstGeom>
            <a:solidFill>
              <a:srgbClr val="00B0F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0" tIns="45720" rIns="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160338" algn="l"/>
                  <a:tab pos="274638" algn="l"/>
                  <a:tab pos="674688" algn="r"/>
                  <a:tab pos="731838" algn="r"/>
                </a:tabLst>
              </a:pPr>
              <a:r>
                <a:rPr lang="en-US" sz="1600" dirty="0" smtClean="0">
                  <a:solidFill>
                    <a:schemeClr val="tx1"/>
                  </a:solidFill>
                  <a:latin typeface="Calibri" pitchFamily="34" charset="0"/>
                  <a:cs typeface="Angsana New" pitchFamily="18" charset="-34"/>
                </a:rPr>
                <a:t>STATS</a:t>
              </a:r>
            </a:p>
          </p:txBody>
        </p:sp>
        <p:sp>
          <p:nvSpPr>
            <p:cNvPr id="52" name="Oval 51"/>
            <p:cNvSpPr/>
            <p:nvPr/>
          </p:nvSpPr>
          <p:spPr bwMode="auto">
            <a:xfrm>
              <a:off x="7277100" y="5353050"/>
              <a:ext cx="1028700" cy="514350"/>
            </a:xfrm>
            <a:prstGeom prst="ellipse">
              <a:avLst/>
            </a:prstGeom>
            <a:solidFill>
              <a:srgbClr val="00B0F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0" tIns="45720" rIns="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160338" algn="l"/>
                  <a:tab pos="274638" algn="l"/>
                  <a:tab pos="674688" algn="r"/>
                  <a:tab pos="731838" algn="r"/>
                </a:tabLst>
              </a:pPr>
              <a:r>
                <a:rPr lang="en-US" sz="1600" dirty="0" smtClean="0">
                  <a:solidFill>
                    <a:schemeClr val="tx1"/>
                  </a:solidFill>
                  <a:latin typeface="Calibri" pitchFamily="34" charset="0"/>
                  <a:cs typeface="Angsana New" pitchFamily="18" charset="-34"/>
                </a:rPr>
                <a:t>SCHEDS</a:t>
              </a:r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4533900" y="1009650"/>
            <a:ext cx="2095500" cy="4044950"/>
            <a:chOff x="4533900" y="1009650"/>
            <a:chExt cx="2095500" cy="4044950"/>
          </a:xfrm>
        </p:grpSpPr>
        <p:sp>
          <p:nvSpPr>
            <p:cNvPr id="9" name="Rectangle 8"/>
            <p:cNvSpPr/>
            <p:nvPr/>
          </p:nvSpPr>
          <p:spPr bwMode="auto">
            <a:xfrm>
              <a:off x="4533900" y="1009650"/>
              <a:ext cx="2095500" cy="346076"/>
            </a:xfrm>
            <a:prstGeom prst="rect">
              <a:avLst/>
            </a:prstGeom>
            <a:solidFill>
              <a:srgbClr val="CCFF3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160338" algn="l"/>
                  <a:tab pos="274638" algn="l"/>
                  <a:tab pos="674688" algn="r"/>
                  <a:tab pos="731838" algn="r"/>
                </a:tabLst>
              </a:pPr>
              <a:r>
                <a:rPr lang="en-US" sz="1800" dirty="0" smtClean="0">
                  <a:solidFill>
                    <a:schemeClr val="tx1"/>
                  </a:solidFill>
                  <a:latin typeface="Calibri" pitchFamily="34" charset="0"/>
                  <a:cs typeface="Angsana New" pitchFamily="18" charset="-34"/>
                </a:rPr>
                <a:t>Repository</a:t>
              </a:r>
            </a:p>
          </p:txBody>
        </p:sp>
        <p:sp>
          <p:nvSpPr>
            <p:cNvPr id="25" name="Rectangle 24"/>
            <p:cNvSpPr/>
            <p:nvPr/>
          </p:nvSpPr>
          <p:spPr bwMode="auto">
            <a:xfrm>
              <a:off x="4613275" y="2425700"/>
              <a:ext cx="1711325" cy="2628900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160338" algn="l"/>
                  <a:tab pos="274638" algn="l"/>
                  <a:tab pos="674688" algn="r"/>
                  <a:tab pos="731838" algn="r"/>
                </a:tabLst>
              </a:pPr>
              <a:endParaRPr lang="en-US" sz="1200" b="0" dirty="0" smtClean="0">
                <a:solidFill>
                  <a:schemeClr val="tx1"/>
                </a:solidFill>
                <a:latin typeface="Calibri" pitchFamily="34" charset="0"/>
                <a:cs typeface="Angsana New" pitchFamily="18" charset="-34"/>
              </a:endParaRPr>
            </a:p>
          </p:txBody>
        </p:sp>
        <p:sp>
          <p:nvSpPr>
            <p:cNvPr id="29" name="Rounded Rectangle 28"/>
            <p:cNvSpPr/>
            <p:nvPr/>
          </p:nvSpPr>
          <p:spPr bwMode="auto">
            <a:xfrm>
              <a:off x="4725987" y="2692400"/>
              <a:ext cx="1485900" cy="304800"/>
            </a:xfrm>
            <a:prstGeom prst="roundRect">
              <a:avLst/>
            </a:prstGeom>
            <a:solidFill>
              <a:srgbClr val="00B0F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160338" algn="l"/>
                  <a:tab pos="274638" algn="l"/>
                  <a:tab pos="674688" algn="r"/>
                  <a:tab pos="731838" algn="r"/>
                </a:tabLst>
              </a:pPr>
              <a:r>
                <a:rPr lang="en-US" sz="1600" dirty="0" smtClean="0">
                  <a:solidFill>
                    <a:schemeClr val="tx1"/>
                  </a:solidFill>
                  <a:latin typeface="Calibri" pitchFamily="34" charset="0"/>
                  <a:cs typeface="Angsana New" pitchFamily="18" charset="-34"/>
                </a:rPr>
                <a:t>NEWS</a:t>
              </a:r>
            </a:p>
          </p:txBody>
        </p:sp>
        <p:sp>
          <p:nvSpPr>
            <p:cNvPr id="30" name="Rounded Rectangle 29"/>
            <p:cNvSpPr/>
            <p:nvPr/>
          </p:nvSpPr>
          <p:spPr bwMode="auto">
            <a:xfrm>
              <a:off x="4725987" y="3937000"/>
              <a:ext cx="1485900" cy="304800"/>
            </a:xfrm>
            <a:prstGeom prst="roundRect">
              <a:avLst/>
            </a:prstGeom>
            <a:solidFill>
              <a:srgbClr val="00B0F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160338" algn="l"/>
                  <a:tab pos="274638" algn="l"/>
                  <a:tab pos="674688" algn="r"/>
                  <a:tab pos="731838" algn="r"/>
                </a:tabLst>
              </a:pPr>
              <a:r>
                <a:rPr lang="en-US" sz="1600" dirty="0" smtClean="0">
                  <a:solidFill>
                    <a:schemeClr val="tx1"/>
                  </a:solidFill>
                  <a:latin typeface="Calibri" pitchFamily="34" charset="0"/>
                  <a:cs typeface="Angsana New" pitchFamily="18" charset="-34"/>
                </a:rPr>
                <a:t>STANDINGS</a:t>
              </a:r>
            </a:p>
          </p:txBody>
        </p:sp>
        <p:sp>
          <p:nvSpPr>
            <p:cNvPr id="31" name="Rounded Rectangle 30"/>
            <p:cNvSpPr/>
            <p:nvPr/>
          </p:nvSpPr>
          <p:spPr bwMode="auto">
            <a:xfrm>
              <a:off x="4725987" y="4559300"/>
              <a:ext cx="1485900" cy="304800"/>
            </a:xfrm>
            <a:prstGeom prst="roundRect">
              <a:avLst/>
            </a:prstGeom>
            <a:solidFill>
              <a:srgbClr val="00B0F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160338" algn="l"/>
                  <a:tab pos="274638" algn="l"/>
                  <a:tab pos="674688" algn="r"/>
                  <a:tab pos="731838" algn="r"/>
                </a:tabLst>
              </a:pPr>
              <a:r>
                <a:rPr lang="en-US" sz="1600" dirty="0" smtClean="0">
                  <a:solidFill>
                    <a:schemeClr val="tx1"/>
                  </a:solidFill>
                  <a:latin typeface="Calibri" pitchFamily="34" charset="0"/>
                  <a:cs typeface="Angsana New" pitchFamily="18" charset="-34"/>
                </a:rPr>
                <a:t>RICH MEDIA</a:t>
              </a:r>
            </a:p>
          </p:txBody>
        </p:sp>
        <p:sp>
          <p:nvSpPr>
            <p:cNvPr id="32" name="Rounded Rectangle 31"/>
            <p:cNvSpPr/>
            <p:nvPr/>
          </p:nvSpPr>
          <p:spPr bwMode="auto">
            <a:xfrm>
              <a:off x="4725987" y="3314700"/>
              <a:ext cx="1485900" cy="304800"/>
            </a:xfrm>
            <a:prstGeom prst="roundRect">
              <a:avLst/>
            </a:prstGeom>
            <a:solidFill>
              <a:srgbClr val="00B0F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160338" algn="l"/>
                  <a:tab pos="274638" algn="l"/>
                  <a:tab pos="674688" algn="r"/>
                  <a:tab pos="731838" algn="r"/>
                </a:tabLst>
              </a:pPr>
              <a:r>
                <a:rPr lang="en-US" sz="1600" dirty="0" smtClean="0">
                  <a:solidFill>
                    <a:schemeClr val="tx1"/>
                  </a:solidFill>
                  <a:latin typeface="Calibri" pitchFamily="34" charset="0"/>
                  <a:cs typeface="Angsana New" pitchFamily="18" charset="-34"/>
                </a:rPr>
                <a:t>PEOPLE</a:t>
              </a: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4648200" y="1968500"/>
              <a:ext cx="1676400" cy="34290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2000" dirty="0" smtClean="0">
                  <a:solidFill>
                    <a:schemeClr val="tx1"/>
                  </a:solidFill>
                  <a:latin typeface="Calibri" pitchFamily="34" charset="0"/>
                </a:rPr>
                <a:t>XML</a:t>
              </a:r>
              <a:endParaRPr lang="en-US" sz="1600" dirty="0" smtClean="0">
                <a:solidFill>
                  <a:schemeClr val="tx1"/>
                </a:solidFill>
                <a:latin typeface="Calibri" pitchFamily="34" charset="0"/>
              </a:endParaRPr>
            </a:p>
          </p:txBody>
        </p:sp>
      </p:grpSp>
      <p:sp>
        <p:nvSpPr>
          <p:cNvPr id="7" name="Rectangle 6"/>
          <p:cNvSpPr/>
          <p:nvPr/>
        </p:nvSpPr>
        <p:spPr bwMode="auto">
          <a:xfrm>
            <a:off x="2133600" y="1009650"/>
            <a:ext cx="2286000" cy="346075"/>
          </a:xfrm>
          <a:prstGeom prst="rect">
            <a:avLst/>
          </a:prstGeom>
          <a:solidFill>
            <a:srgbClr val="CC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338" algn="l"/>
                <a:tab pos="274638" algn="l"/>
                <a:tab pos="674688" algn="r"/>
                <a:tab pos="731838" algn="r"/>
              </a:tabLst>
            </a:pPr>
            <a:r>
              <a:rPr lang="en-US" sz="1800" dirty="0" smtClean="0">
                <a:solidFill>
                  <a:schemeClr val="tx1"/>
                </a:solidFill>
                <a:latin typeface="Calibri" pitchFamily="34" charset="0"/>
                <a:cs typeface="Angsana New" pitchFamily="18" charset="-34"/>
              </a:rPr>
              <a:t>Delivery</a:t>
            </a:r>
          </a:p>
        </p:txBody>
      </p:sp>
      <p:grpSp>
        <p:nvGrpSpPr>
          <p:cNvPr id="84" name="Group 83"/>
          <p:cNvGrpSpPr/>
          <p:nvPr/>
        </p:nvGrpSpPr>
        <p:grpSpPr>
          <a:xfrm>
            <a:off x="1295400" y="1652954"/>
            <a:ext cx="2590800" cy="4138246"/>
            <a:chOff x="1295400" y="1652954"/>
            <a:chExt cx="2590800" cy="4138246"/>
          </a:xfrm>
        </p:grpSpPr>
        <p:sp>
          <p:nvSpPr>
            <p:cNvPr id="54" name="Left Arrow Callout 53"/>
            <p:cNvSpPr/>
            <p:nvPr/>
          </p:nvSpPr>
          <p:spPr bwMode="auto">
            <a:xfrm>
              <a:off x="1295400" y="1652954"/>
              <a:ext cx="2590800" cy="785446"/>
            </a:xfrm>
            <a:prstGeom prst="leftArrowCallout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160338" algn="l"/>
                  <a:tab pos="274638" algn="l"/>
                  <a:tab pos="674688" algn="r"/>
                  <a:tab pos="731838" algn="r"/>
                </a:tabLst>
              </a:pPr>
              <a:r>
                <a:rPr lang="en-US" sz="1600" dirty="0" smtClean="0">
                  <a:solidFill>
                    <a:schemeClr val="tx1"/>
                  </a:solidFill>
                  <a:latin typeface="Calibri" pitchFamily="34" charset="0"/>
                  <a:cs typeface="Angsana New" pitchFamily="18" charset="-34"/>
                </a:rPr>
                <a:t>REAL-TIME UPDATES</a:t>
              </a:r>
            </a:p>
            <a:p>
              <a:pPr marL="0" marR="0" indent="0" algn="ctr" defTabSz="914400" rtl="0" eaLnBrk="1" fontAlgn="base" latinLnBrk="0" hangingPunct="1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160338" algn="l"/>
                  <a:tab pos="274638" algn="l"/>
                  <a:tab pos="674688" algn="r"/>
                  <a:tab pos="731838" algn="r"/>
                </a:tabLst>
              </a:pPr>
              <a:endParaRPr lang="en-US" sz="1600" dirty="0" smtClean="0">
                <a:solidFill>
                  <a:schemeClr val="tx1"/>
                </a:solidFill>
                <a:latin typeface="Calibri" pitchFamily="34" charset="0"/>
                <a:cs typeface="Angsana New" pitchFamily="18" charset="-34"/>
              </a:endParaRPr>
            </a:p>
            <a:p>
              <a:pPr marL="0" marR="0" indent="0" algn="ctr" defTabSz="914400" rtl="0" eaLnBrk="1" fontAlgn="base" latinLnBrk="0" hangingPunct="1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160338" algn="l"/>
                  <a:tab pos="274638" algn="l"/>
                  <a:tab pos="674688" algn="r"/>
                  <a:tab pos="731838" algn="r"/>
                </a:tabLst>
              </a:pPr>
              <a:r>
                <a:rPr lang="en-US" sz="1600" dirty="0" smtClean="0">
                  <a:solidFill>
                    <a:schemeClr val="tx1"/>
                  </a:solidFill>
                  <a:latin typeface="Calibri" pitchFamily="34" charset="0"/>
                  <a:cs typeface="Angsana New" pitchFamily="18" charset="-34"/>
                </a:rPr>
                <a:t>TARGETED INFO</a:t>
              </a:r>
            </a:p>
          </p:txBody>
        </p:sp>
        <p:sp>
          <p:nvSpPr>
            <p:cNvPr id="55" name="Left Arrow Callout 54"/>
            <p:cNvSpPr/>
            <p:nvPr/>
          </p:nvSpPr>
          <p:spPr bwMode="auto">
            <a:xfrm>
              <a:off x="1295400" y="3314700"/>
              <a:ext cx="2590800" cy="838200"/>
            </a:xfrm>
            <a:prstGeom prst="leftArrowCallout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160338" algn="l"/>
                  <a:tab pos="274638" algn="l"/>
                  <a:tab pos="674688" algn="r"/>
                  <a:tab pos="731838" algn="r"/>
                </a:tabLst>
              </a:pPr>
              <a:r>
                <a:rPr lang="en-US" sz="1600" dirty="0" smtClean="0">
                  <a:solidFill>
                    <a:schemeClr val="tx1"/>
                  </a:solidFill>
                  <a:latin typeface="Calibri" pitchFamily="34" charset="0"/>
                  <a:cs typeface="Angsana New" pitchFamily="18" charset="-34"/>
                </a:rPr>
                <a:t>REAL-TIME FEEDS</a:t>
              </a:r>
            </a:p>
            <a:p>
              <a:pPr marL="0" marR="0" indent="0" algn="ctr" defTabSz="914400" rtl="0" eaLnBrk="1" fontAlgn="base" latinLnBrk="0" hangingPunct="1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160338" algn="l"/>
                  <a:tab pos="274638" algn="l"/>
                  <a:tab pos="674688" algn="r"/>
                  <a:tab pos="731838" algn="r"/>
                </a:tabLst>
              </a:pPr>
              <a:endParaRPr lang="en-US" sz="1600" dirty="0" smtClean="0">
                <a:solidFill>
                  <a:schemeClr val="tx1"/>
                </a:solidFill>
                <a:latin typeface="Calibri" pitchFamily="34" charset="0"/>
                <a:cs typeface="Angsana New" pitchFamily="18" charset="-34"/>
              </a:endParaRPr>
            </a:p>
            <a:p>
              <a:pPr marL="0" marR="0" indent="0" algn="ctr" defTabSz="914400" rtl="0" eaLnBrk="1" fontAlgn="base" latinLnBrk="0" hangingPunct="1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160338" algn="l"/>
                  <a:tab pos="274638" algn="l"/>
                  <a:tab pos="674688" algn="r"/>
                  <a:tab pos="731838" algn="r"/>
                </a:tabLst>
              </a:pPr>
              <a:endParaRPr lang="en-US" sz="1600" dirty="0" smtClean="0">
                <a:solidFill>
                  <a:schemeClr val="tx1"/>
                </a:solidFill>
                <a:latin typeface="Calibri" pitchFamily="34" charset="0"/>
                <a:cs typeface="Angsana New" pitchFamily="18" charset="-34"/>
              </a:endParaRPr>
            </a:p>
            <a:p>
              <a:pPr marL="0" marR="0" indent="0" algn="ctr" defTabSz="914400" rtl="0" eaLnBrk="1" fontAlgn="base" latinLnBrk="0" hangingPunct="1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160338" algn="l"/>
                  <a:tab pos="274638" algn="l"/>
                  <a:tab pos="674688" algn="r"/>
                  <a:tab pos="731838" algn="r"/>
                </a:tabLst>
              </a:pPr>
              <a:r>
                <a:rPr lang="en-US" sz="1600" dirty="0" smtClean="0">
                  <a:solidFill>
                    <a:schemeClr val="tx1"/>
                  </a:solidFill>
                  <a:latin typeface="Calibri" pitchFamily="34" charset="0"/>
                  <a:cs typeface="Angsana New" pitchFamily="18" charset="-34"/>
                </a:rPr>
                <a:t>ENRICHED EMAIL</a:t>
              </a:r>
            </a:p>
          </p:txBody>
        </p:sp>
        <p:sp>
          <p:nvSpPr>
            <p:cNvPr id="56" name="Left Arrow Callout 55"/>
            <p:cNvSpPr/>
            <p:nvPr/>
          </p:nvSpPr>
          <p:spPr bwMode="auto">
            <a:xfrm>
              <a:off x="1295400" y="4953000"/>
              <a:ext cx="2590800" cy="838200"/>
            </a:xfrm>
            <a:prstGeom prst="leftArrowCallout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160338" algn="l"/>
                  <a:tab pos="274638" algn="l"/>
                  <a:tab pos="674688" algn="r"/>
                  <a:tab pos="731838" algn="r"/>
                </a:tabLst>
              </a:pPr>
              <a:r>
                <a:rPr lang="en-US" sz="1600" dirty="0" smtClean="0">
                  <a:solidFill>
                    <a:schemeClr val="tx1"/>
                  </a:solidFill>
                  <a:latin typeface="Calibri" pitchFamily="34" charset="0"/>
                  <a:cs typeface="Angsana New" pitchFamily="18" charset="-34"/>
                </a:rPr>
                <a:t>REAL-TIME FEEDS</a:t>
              </a:r>
            </a:p>
            <a:p>
              <a:pPr marL="0" marR="0" indent="0" algn="ctr" defTabSz="914400" rtl="0" eaLnBrk="1" fontAlgn="base" latinLnBrk="0" hangingPunct="1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160338" algn="l"/>
                  <a:tab pos="274638" algn="l"/>
                  <a:tab pos="674688" algn="r"/>
                  <a:tab pos="731838" algn="r"/>
                </a:tabLst>
              </a:pPr>
              <a:endParaRPr lang="en-US" sz="1600" dirty="0" smtClean="0">
                <a:solidFill>
                  <a:schemeClr val="tx1"/>
                </a:solidFill>
                <a:latin typeface="Calibri" pitchFamily="34" charset="0"/>
                <a:cs typeface="Angsana New" pitchFamily="18" charset="-34"/>
              </a:endParaRPr>
            </a:p>
            <a:p>
              <a:pPr marL="0" marR="0" indent="0" algn="ctr" defTabSz="914400" rtl="0" eaLnBrk="1" fontAlgn="base" latinLnBrk="0" hangingPunct="1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160338" algn="l"/>
                  <a:tab pos="274638" algn="l"/>
                  <a:tab pos="674688" algn="r"/>
                  <a:tab pos="731838" algn="r"/>
                </a:tabLst>
              </a:pPr>
              <a:endParaRPr lang="en-US" sz="1600" dirty="0" smtClean="0">
                <a:solidFill>
                  <a:schemeClr val="tx1"/>
                </a:solidFill>
                <a:latin typeface="Calibri" pitchFamily="34" charset="0"/>
                <a:cs typeface="Angsana New" pitchFamily="18" charset="-34"/>
              </a:endParaRPr>
            </a:p>
            <a:p>
              <a:pPr marL="0" marR="0" indent="0" algn="ctr" defTabSz="914400" rtl="0" eaLnBrk="1" fontAlgn="base" latinLnBrk="0" hangingPunct="1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160338" algn="l"/>
                  <a:tab pos="274638" algn="l"/>
                  <a:tab pos="674688" algn="r"/>
                  <a:tab pos="731838" algn="r"/>
                </a:tabLst>
              </a:pPr>
              <a:r>
                <a:rPr lang="en-US" sz="1600" dirty="0" smtClean="0">
                  <a:solidFill>
                    <a:schemeClr val="tx1"/>
                  </a:solidFill>
                  <a:latin typeface="Calibri" pitchFamily="34" charset="0"/>
                  <a:cs typeface="Angsana New" pitchFamily="18" charset="-34"/>
                </a:rPr>
                <a:t>ENRICHED EMAIL</a:t>
              </a:r>
            </a:p>
          </p:txBody>
        </p:sp>
      </p:grpSp>
      <p:cxnSp>
        <p:nvCxnSpPr>
          <p:cNvPr id="58" name="Elbow Connector 57"/>
          <p:cNvCxnSpPr>
            <a:stCxn id="25" idx="1"/>
            <a:endCxn id="54" idx="3"/>
          </p:cNvCxnSpPr>
          <p:nvPr/>
        </p:nvCxnSpPr>
        <p:spPr bwMode="auto">
          <a:xfrm rot="10800000">
            <a:off x="3886201" y="2045678"/>
            <a:ext cx="727075" cy="1694473"/>
          </a:xfrm>
          <a:prstGeom prst="bentConnector3">
            <a:avLst>
              <a:gd name="adj1" fmla="val 50000"/>
            </a:avLst>
          </a:prstGeom>
          <a:noFill/>
          <a:ln w="44450" cap="flat" cmpd="sng" algn="ctr">
            <a:solidFill>
              <a:srgbClr val="00B050"/>
            </a:solidFill>
            <a:prstDash val="solid"/>
            <a:round/>
            <a:headEnd type="none" w="med" len="med"/>
            <a:tailEnd type="stealth"/>
          </a:ln>
          <a:effectLst/>
        </p:spPr>
      </p:cxnSp>
      <p:cxnSp>
        <p:nvCxnSpPr>
          <p:cNvPr id="64" name="Elbow Connector 63"/>
          <p:cNvCxnSpPr>
            <a:stCxn id="25" idx="1"/>
            <a:endCxn id="56" idx="3"/>
          </p:cNvCxnSpPr>
          <p:nvPr/>
        </p:nvCxnSpPr>
        <p:spPr bwMode="auto">
          <a:xfrm rot="10800000" flipV="1">
            <a:off x="3886201" y="3740150"/>
            <a:ext cx="727075" cy="1631950"/>
          </a:xfrm>
          <a:prstGeom prst="bentConnector3">
            <a:avLst>
              <a:gd name="adj1" fmla="val 50000"/>
            </a:avLst>
          </a:prstGeom>
          <a:noFill/>
          <a:ln w="44450" cap="flat" cmpd="sng" algn="ctr">
            <a:solidFill>
              <a:srgbClr val="00B050"/>
            </a:solidFill>
            <a:prstDash val="solid"/>
            <a:round/>
            <a:headEnd type="none" w="med" len="med"/>
            <a:tailEnd type="stealth"/>
          </a:ln>
          <a:effectLst/>
        </p:spPr>
      </p:cxnSp>
      <p:cxnSp>
        <p:nvCxnSpPr>
          <p:cNvPr id="68" name="Straight Arrow Connector 67"/>
          <p:cNvCxnSpPr>
            <a:stCxn id="25" idx="1"/>
            <a:endCxn id="55" idx="3"/>
          </p:cNvCxnSpPr>
          <p:nvPr/>
        </p:nvCxnSpPr>
        <p:spPr bwMode="auto">
          <a:xfrm rot="10800000">
            <a:off x="3886201" y="3733800"/>
            <a:ext cx="727075" cy="6350"/>
          </a:xfrm>
          <a:prstGeom prst="straightConnector1">
            <a:avLst/>
          </a:prstGeom>
          <a:noFill/>
          <a:ln w="44450" cap="flat" cmpd="sng" algn="ctr">
            <a:solidFill>
              <a:srgbClr val="00B050"/>
            </a:solidFill>
            <a:prstDash val="solid"/>
            <a:round/>
            <a:headEnd type="none" w="med" len="med"/>
            <a:tailEnd type="stealth"/>
          </a:ln>
          <a:effectLst/>
        </p:spPr>
      </p:cxnSp>
      <p:cxnSp>
        <p:nvCxnSpPr>
          <p:cNvPr id="78" name="Straight Arrow Connector 77"/>
          <p:cNvCxnSpPr>
            <a:endCxn id="25" idx="3"/>
          </p:cNvCxnSpPr>
          <p:nvPr/>
        </p:nvCxnSpPr>
        <p:spPr bwMode="auto">
          <a:xfrm rot="10800000" flipV="1">
            <a:off x="6324600" y="3736974"/>
            <a:ext cx="876300" cy="3175"/>
          </a:xfrm>
          <a:prstGeom prst="straightConnector1">
            <a:avLst/>
          </a:prstGeom>
          <a:noFill/>
          <a:ln w="47625" cap="flat" cmpd="sng" algn="ctr">
            <a:solidFill>
              <a:srgbClr val="00B050"/>
            </a:solidFill>
            <a:prstDash val="solid"/>
            <a:round/>
            <a:headEnd type="none" w="med" len="med"/>
            <a:tailEnd type="stealth"/>
          </a:ln>
          <a:effectLst/>
        </p:spPr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 of Using Semantic Technologies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9563" y="914400"/>
            <a:ext cx="8605837" cy="5334000"/>
          </a:xfrm>
        </p:spPr>
        <p:txBody>
          <a:bodyPr>
            <a:noAutofit/>
          </a:bodyPr>
          <a:lstStyle/>
          <a:p>
            <a:pPr marL="344488" indent="-344488">
              <a:spcAft>
                <a:spcPts val="0"/>
              </a:spcAft>
            </a:pPr>
            <a:r>
              <a:rPr lang="en-US" sz="2000" dirty="0" smtClean="0"/>
              <a:t>People </a:t>
            </a:r>
          </a:p>
          <a:p>
            <a:pPr marL="584518" lvl="1" indent="-344488">
              <a:spcAft>
                <a:spcPts val="0"/>
              </a:spcAft>
            </a:pPr>
            <a:r>
              <a:rPr lang="en-US" sz="1800" dirty="0" smtClean="0"/>
              <a:t>minimize high-value resources performing commodity tasks</a:t>
            </a:r>
          </a:p>
          <a:p>
            <a:pPr marL="584518" lvl="1" indent="-344488">
              <a:spcAft>
                <a:spcPts val="0"/>
              </a:spcAft>
            </a:pPr>
            <a:r>
              <a:rPr lang="en-US" sz="1800" dirty="0" smtClean="0"/>
              <a:t>editors focus on real editorial added value; no need to be concerned about markup</a:t>
            </a:r>
          </a:p>
          <a:p>
            <a:pPr marL="584518" lvl="1" indent="-344488">
              <a:spcAft>
                <a:spcPts val="0"/>
              </a:spcAft>
            </a:pPr>
            <a:r>
              <a:rPr lang="en-US" sz="1800" dirty="0" smtClean="0"/>
              <a:t>increased capacity without increasing headcount</a:t>
            </a:r>
          </a:p>
          <a:p>
            <a:pPr marL="584518" lvl="1" indent="-344488">
              <a:spcAft>
                <a:spcPts val="0"/>
              </a:spcAft>
            </a:pPr>
            <a:r>
              <a:rPr lang="en-US" sz="1800" dirty="0" smtClean="0"/>
              <a:t>novice indexers come up to speed quicker</a:t>
            </a:r>
          </a:p>
          <a:p>
            <a:pPr marL="344488" indent="-344488">
              <a:spcAft>
                <a:spcPts val="0"/>
              </a:spcAft>
            </a:pPr>
            <a:r>
              <a:rPr lang="en-US" sz="2000" dirty="0" smtClean="0"/>
              <a:t>Process</a:t>
            </a:r>
          </a:p>
          <a:p>
            <a:pPr marL="584518" lvl="1" indent="-344488">
              <a:spcAft>
                <a:spcPts val="0"/>
              </a:spcAft>
            </a:pPr>
            <a:r>
              <a:rPr lang="en-US" sz="1800" dirty="0" smtClean="0"/>
              <a:t>reduced processing time due to automation</a:t>
            </a:r>
          </a:p>
          <a:p>
            <a:pPr marL="584518" lvl="1" indent="-344488">
              <a:spcAft>
                <a:spcPts val="0"/>
              </a:spcAft>
            </a:pPr>
            <a:r>
              <a:rPr lang="en-US" sz="1800" dirty="0" smtClean="0"/>
              <a:t>sequential tasks can be performed in one step</a:t>
            </a:r>
          </a:p>
          <a:p>
            <a:pPr marL="584518" lvl="1" indent="-344488">
              <a:spcAft>
                <a:spcPts val="0"/>
              </a:spcAft>
            </a:pPr>
            <a:r>
              <a:rPr lang="en-US" sz="1800" dirty="0" smtClean="0"/>
              <a:t>products can be more targeted to specific customer needs</a:t>
            </a:r>
          </a:p>
          <a:p>
            <a:pPr marL="584518" lvl="1" indent="-344488">
              <a:spcAft>
                <a:spcPts val="0"/>
              </a:spcAft>
            </a:pPr>
            <a:r>
              <a:rPr lang="en-US" sz="1800" dirty="0" smtClean="0"/>
              <a:t>parts can be outsourced</a:t>
            </a:r>
          </a:p>
          <a:p>
            <a:pPr marL="344488" indent="-344488">
              <a:spcAft>
                <a:spcPts val="0"/>
              </a:spcAft>
            </a:pPr>
            <a:r>
              <a:rPr lang="en-US" sz="2000" dirty="0" smtClean="0"/>
              <a:t>Content</a:t>
            </a:r>
          </a:p>
          <a:p>
            <a:pPr marL="584518" lvl="1" indent="-344488">
              <a:spcAft>
                <a:spcPts val="0"/>
              </a:spcAft>
            </a:pPr>
            <a:r>
              <a:rPr lang="en-US" sz="1800" dirty="0" smtClean="0"/>
              <a:t>richer more consistent classification, linking, summarization, semantic tagging</a:t>
            </a:r>
          </a:p>
          <a:p>
            <a:pPr marL="584518" lvl="1" indent="-344488">
              <a:spcAft>
                <a:spcPts val="0"/>
              </a:spcAft>
            </a:pPr>
            <a:r>
              <a:rPr lang="en-US" sz="1800" dirty="0" smtClean="0"/>
              <a:t>common controlled vocabularies maintained and applied across entire content base</a:t>
            </a:r>
          </a:p>
          <a:p>
            <a:pPr marL="584518" lvl="1" indent="-344488">
              <a:spcAft>
                <a:spcPts val="0"/>
              </a:spcAft>
            </a:pPr>
            <a:r>
              <a:rPr lang="en-US" sz="1800" dirty="0" smtClean="0"/>
              <a:t>same content can be classified and summarized along more dimensions to serve different customer groups</a:t>
            </a:r>
          </a:p>
          <a:p>
            <a:pPr marL="584518" lvl="1" indent="-344488">
              <a:spcAft>
                <a:spcPts val="0"/>
              </a:spcAft>
            </a:pPr>
            <a:r>
              <a:rPr lang="en-US" sz="1800" dirty="0" smtClean="0"/>
              <a:t>greater value can be extracted from unstructured content with text mining and semantic analysis</a:t>
            </a:r>
          </a:p>
          <a:p>
            <a:pPr marL="584518" lvl="1" indent="-344488">
              <a:spcAft>
                <a:spcPts val="0"/>
              </a:spcAft>
            </a:pPr>
            <a:r>
              <a:rPr lang="en-US" sz="1800" dirty="0" smtClean="0"/>
              <a:t>taxonomy managers support a rigorous approach to maintenance and updating</a:t>
            </a:r>
          </a:p>
          <a:p>
            <a:pPr marL="584518" lvl="1" indent="-344488">
              <a:spcAft>
                <a:spcPts val="0"/>
              </a:spcAft>
            </a:pPr>
            <a:endParaRPr lang="en-US" sz="2000" dirty="0" smtClean="0"/>
          </a:p>
          <a:p>
            <a:pPr marL="584518" lvl="1" indent="-344488">
              <a:spcAft>
                <a:spcPts val="0"/>
              </a:spcAft>
            </a:pPr>
            <a:endParaRPr lang="en-US" sz="2000" dirty="0" smtClean="0"/>
          </a:p>
          <a:p>
            <a:pPr marL="344488" indent="-344488">
              <a:spcAft>
                <a:spcPts val="0"/>
              </a:spcAft>
            </a:pPr>
            <a:endParaRPr lang="en-US" sz="2400" dirty="0" smtClean="0"/>
          </a:p>
          <a:p>
            <a:pPr marL="344488" indent="-344488">
              <a:spcAft>
                <a:spcPts val="0"/>
              </a:spcAft>
            </a:pPr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19F91C-80C4-4CBB-AC2E-1EE222D8E705}" type="slidenum">
              <a:rPr lang="en-US" altLang="en-US" smtClean="0"/>
              <a:pPr>
                <a:defRPr/>
              </a:pPr>
              <a:t>28</a:t>
            </a:fld>
            <a:endParaRPr lang="en-US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 Using Semantic Technologies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305800" cy="5448300"/>
          </a:xfrm>
        </p:spPr>
        <p:txBody>
          <a:bodyPr>
            <a:noAutofit/>
          </a:bodyPr>
          <a:lstStyle/>
          <a:p>
            <a:pPr marL="344488" indent="-344488">
              <a:spcAft>
                <a:spcPts val="0"/>
              </a:spcAft>
            </a:pPr>
            <a:r>
              <a:rPr lang="en-US" sz="2000" dirty="0" smtClean="0"/>
              <a:t>People </a:t>
            </a:r>
          </a:p>
          <a:p>
            <a:pPr marL="584518" lvl="1" indent="-344488">
              <a:spcAft>
                <a:spcPts val="0"/>
              </a:spcAft>
            </a:pPr>
            <a:r>
              <a:rPr lang="en-US" sz="1800" dirty="0" smtClean="0"/>
              <a:t>retrain resources for new roles (rules builder, taxonomy manager, etc.) is time consuming</a:t>
            </a:r>
          </a:p>
          <a:p>
            <a:pPr marL="584518" lvl="1" indent="-344488">
              <a:spcAft>
                <a:spcPts val="0"/>
              </a:spcAft>
            </a:pPr>
            <a:r>
              <a:rPr lang="en-US" sz="1800" dirty="0" smtClean="0"/>
              <a:t>level of accuracy depends on ability of editors to write logical rules</a:t>
            </a:r>
          </a:p>
          <a:p>
            <a:pPr marL="344488" indent="-344488">
              <a:spcAft>
                <a:spcPts val="0"/>
              </a:spcAft>
            </a:pPr>
            <a:r>
              <a:rPr lang="en-US" sz="2000" dirty="0" smtClean="0"/>
              <a:t>Process</a:t>
            </a:r>
          </a:p>
          <a:p>
            <a:pPr marL="584518" lvl="1" indent="-344488">
              <a:spcAft>
                <a:spcPts val="0"/>
              </a:spcAft>
            </a:pPr>
            <a:r>
              <a:rPr lang="en-US" sz="1800" dirty="0" smtClean="0"/>
              <a:t>time required to refine rules and train analysis engine can be extensive (some report 12-18 months)</a:t>
            </a:r>
          </a:p>
          <a:p>
            <a:pPr marL="584518" lvl="1" indent="-344488">
              <a:spcAft>
                <a:spcPts val="0"/>
              </a:spcAft>
            </a:pPr>
            <a:r>
              <a:rPr lang="en-US" sz="1800" dirty="0" smtClean="0"/>
              <a:t>productivity improvements are a function of thesaurus structure, rule-builder’s skill level, document type; the more complex any of these are the longer it takes to achieve return on investment</a:t>
            </a:r>
          </a:p>
          <a:p>
            <a:pPr marL="813118" lvl="2" indent="-344488">
              <a:spcAft>
                <a:spcPts val="0"/>
              </a:spcAft>
            </a:pPr>
            <a:endParaRPr lang="en-US" sz="200" dirty="0" smtClean="0"/>
          </a:p>
          <a:p>
            <a:pPr marL="344488" indent="-344488">
              <a:spcAft>
                <a:spcPts val="0"/>
              </a:spcAft>
            </a:pPr>
            <a:r>
              <a:rPr lang="en-US" sz="2000" dirty="0" smtClean="0"/>
              <a:t>Content</a:t>
            </a:r>
          </a:p>
          <a:p>
            <a:pPr marL="584518" lvl="1" indent="-344488">
              <a:spcAft>
                <a:spcPts val="0"/>
              </a:spcAft>
            </a:pPr>
            <a:r>
              <a:rPr lang="en-US" sz="2000" dirty="0" smtClean="0"/>
              <a:t>automated content analysis doesn’t match up to the analytical skills of trained subject area experts (at least in some highly technical disciplines)</a:t>
            </a:r>
          </a:p>
          <a:p>
            <a:pPr marL="584518" lvl="1" indent="-344488">
              <a:spcAft>
                <a:spcPts val="0"/>
              </a:spcAft>
            </a:pPr>
            <a:r>
              <a:rPr lang="en-US" sz="2000" dirty="0" smtClean="0"/>
              <a:t>some find it difficult to measure the impact of indexing consistency</a:t>
            </a:r>
          </a:p>
          <a:p>
            <a:pPr marL="584518" lvl="1" indent="-344488">
              <a:spcAft>
                <a:spcPts val="0"/>
              </a:spcAft>
            </a:pPr>
            <a:r>
              <a:rPr lang="en-US" sz="2000" dirty="0" smtClean="0"/>
              <a:t>lower quality when there is fully automated machine aided indexing with no follow-on QC by subject area experts</a:t>
            </a:r>
          </a:p>
          <a:p>
            <a:pPr marL="584518" lvl="1" indent="-344488">
              <a:spcAft>
                <a:spcPts val="0"/>
              </a:spcAft>
            </a:pPr>
            <a:endParaRPr lang="en-US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19F91C-80C4-4CBB-AC2E-1EE222D8E705}" type="slidenum">
              <a:rPr lang="en-US" altLang="en-US" smtClean="0"/>
              <a:pPr>
                <a:defRPr/>
              </a:pPr>
              <a:t>29</a:t>
            </a:fld>
            <a:endParaRPr lang="en-US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Innodata Isogen – Who We Are</a:t>
            </a:r>
            <a:endParaRPr lang="en-US" dirty="0"/>
          </a:p>
        </p:txBody>
      </p:sp>
      <p:sp>
        <p:nvSpPr>
          <p:cNvPr id="33" name="Rectangle 32"/>
          <p:cNvSpPr/>
          <p:nvPr/>
        </p:nvSpPr>
        <p:spPr bwMode="auto">
          <a:xfrm>
            <a:off x="495300" y="1104900"/>
            <a:ext cx="2667000" cy="278130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GB" sz="2000" b="0" dirty="0" smtClean="0">
                <a:solidFill>
                  <a:srgbClr val="002060"/>
                </a:solidFill>
                <a:latin typeface="Calibri" pitchFamily="34" charset="0"/>
              </a:rPr>
              <a:t>Innodata Isogen provides knowledge, production, technology and consulting services to the world’s leading media, publishing and information services companies</a:t>
            </a:r>
          </a:p>
        </p:txBody>
      </p:sp>
      <p:grpSp>
        <p:nvGrpSpPr>
          <p:cNvPr id="3" name="Group 23"/>
          <p:cNvGrpSpPr/>
          <p:nvPr/>
        </p:nvGrpSpPr>
        <p:grpSpPr>
          <a:xfrm>
            <a:off x="609600" y="4000501"/>
            <a:ext cx="8077200" cy="2324099"/>
            <a:chOff x="1485900" y="2628901"/>
            <a:chExt cx="6172200" cy="2533651"/>
          </a:xfrm>
        </p:grpSpPr>
        <p:pic>
          <p:nvPicPr>
            <p:cNvPr id="25" name="Picture 2" descr="This Is a Standard World Map Based On Land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485900" y="2638426"/>
              <a:ext cx="4572000" cy="2524126"/>
            </a:xfrm>
            <a:prstGeom prst="rect">
              <a:avLst/>
            </a:prstGeom>
            <a:noFill/>
          </p:spPr>
        </p:pic>
        <p:sp>
          <p:nvSpPr>
            <p:cNvPr id="26" name="Line Callout 2 25"/>
            <p:cNvSpPr/>
            <p:nvPr/>
          </p:nvSpPr>
          <p:spPr bwMode="auto">
            <a:xfrm>
              <a:off x="6362700" y="4772026"/>
              <a:ext cx="1295400" cy="161927"/>
            </a:xfrm>
            <a:prstGeom prst="borderCallout2">
              <a:avLst>
                <a:gd name="adj1" fmla="val 18750"/>
                <a:gd name="adj2" fmla="val -8333"/>
                <a:gd name="adj3" fmla="val 18750"/>
                <a:gd name="adj4" fmla="val -16667"/>
                <a:gd name="adj5" fmla="val -722303"/>
                <a:gd name="adj6" fmla="val -281871"/>
              </a:avLst>
            </a:prstGeom>
            <a:solidFill>
              <a:srgbClr val="002060"/>
            </a:solidFill>
            <a:ln w="9525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160338" algn="l"/>
                  <a:tab pos="274638" algn="l"/>
                  <a:tab pos="674688" algn="r"/>
                  <a:tab pos="731838" algn="r"/>
                </a:tabLst>
              </a:pP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Calibri" pitchFamily="34" charset="0"/>
                </a:rPr>
                <a:t>New Jersey</a:t>
              </a:r>
            </a:p>
          </p:txBody>
        </p:sp>
        <p:sp>
          <p:nvSpPr>
            <p:cNvPr id="27" name="Line Callout 2 26"/>
            <p:cNvSpPr/>
            <p:nvPr/>
          </p:nvSpPr>
          <p:spPr bwMode="auto">
            <a:xfrm>
              <a:off x="6362700" y="3390900"/>
              <a:ext cx="1295400" cy="161927"/>
            </a:xfrm>
            <a:prstGeom prst="borderCallout2">
              <a:avLst>
                <a:gd name="adj1" fmla="val 18750"/>
                <a:gd name="adj2" fmla="val -8333"/>
                <a:gd name="adj3" fmla="val 18750"/>
                <a:gd name="adj4" fmla="val -16667"/>
                <a:gd name="adj5" fmla="val 40000"/>
                <a:gd name="adj6" fmla="val -208146"/>
              </a:avLst>
            </a:prstGeom>
            <a:solidFill>
              <a:srgbClr val="002060"/>
            </a:solidFill>
            <a:ln w="9525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160338" algn="l"/>
                  <a:tab pos="274638" algn="l"/>
                  <a:tab pos="674688" algn="r"/>
                  <a:tab pos="731838" algn="r"/>
                </a:tabLst>
              </a:pP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Calibri" pitchFamily="34" charset="0"/>
                </a:rPr>
                <a:t>Paris</a:t>
              </a:r>
            </a:p>
          </p:txBody>
        </p:sp>
        <p:sp>
          <p:nvSpPr>
            <p:cNvPr id="28" name="Line Callout 2 27"/>
            <p:cNvSpPr/>
            <p:nvPr/>
          </p:nvSpPr>
          <p:spPr bwMode="auto">
            <a:xfrm>
              <a:off x="6362700" y="3629026"/>
              <a:ext cx="1295400" cy="161927"/>
            </a:xfrm>
            <a:prstGeom prst="borderCallout2">
              <a:avLst>
                <a:gd name="adj1" fmla="val 18750"/>
                <a:gd name="adj2" fmla="val -8333"/>
                <a:gd name="adj3" fmla="val 18750"/>
                <a:gd name="adj4" fmla="val -16667"/>
                <a:gd name="adj5" fmla="val 58774"/>
                <a:gd name="adj6" fmla="val -175920"/>
              </a:avLst>
            </a:prstGeom>
            <a:solidFill>
              <a:srgbClr val="002060"/>
            </a:solidFill>
            <a:ln w="9525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160338" algn="l"/>
                  <a:tab pos="274638" algn="l"/>
                  <a:tab pos="674688" algn="r"/>
                  <a:tab pos="731838" algn="r"/>
                </a:tabLst>
              </a:pP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Calibri" pitchFamily="34" charset="0"/>
                </a:rPr>
                <a:t>Israel</a:t>
              </a:r>
            </a:p>
          </p:txBody>
        </p:sp>
        <p:sp>
          <p:nvSpPr>
            <p:cNvPr id="31" name="Line Callout 2 30"/>
            <p:cNvSpPr/>
            <p:nvPr/>
          </p:nvSpPr>
          <p:spPr bwMode="auto">
            <a:xfrm>
              <a:off x="6362700" y="3857626"/>
              <a:ext cx="1295400" cy="161927"/>
            </a:xfrm>
            <a:prstGeom prst="borderCallout2">
              <a:avLst>
                <a:gd name="adj1" fmla="val 18750"/>
                <a:gd name="adj2" fmla="val -8333"/>
                <a:gd name="adj3" fmla="val 18750"/>
                <a:gd name="adj4" fmla="val -16667"/>
                <a:gd name="adj5" fmla="val -13479"/>
                <a:gd name="adj6" fmla="val -134934"/>
              </a:avLst>
            </a:prstGeom>
            <a:solidFill>
              <a:srgbClr val="002060"/>
            </a:solidFill>
            <a:ln w="9525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160338" algn="l"/>
                  <a:tab pos="274638" algn="l"/>
                  <a:tab pos="674688" algn="r"/>
                  <a:tab pos="731838" algn="r"/>
                </a:tabLst>
              </a:pP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Calibri" pitchFamily="34" charset="0"/>
                </a:rPr>
                <a:t>Delhi</a:t>
              </a:r>
            </a:p>
          </p:txBody>
        </p:sp>
        <p:sp>
          <p:nvSpPr>
            <p:cNvPr id="35" name="Line Callout 2 34"/>
            <p:cNvSpPr/>
            <p:nvPr/>
          </p:nvSpPr>
          <p:spPr bwMode="auto">
            <a:xfrm>
              <a:off x="6362700" y="4314826"/>
              <a:ext cx="1295400" cy="161927"/>
            </a:xfrm>
            <a:prstGeom prst="borderCallout2">
              <a:avLst>
                <a:gd name="adj1" fmla="val 18750"/>
                <a:gd name="adj2" fmla="val -8333"/>
                <a:gd name="adj3" fmla="val 18750"/>
                <a:gd name="adj4" fmla="val -16667"/>
                <a:gd name="adj5" fmla="val -141911"/>
                <a:gd name="adj6" fmla="val -90724"/>
              </a:avLst>
            </a:prstGeom>
            <a:solidFill>
              <a:srgbClr val="002060"/>
            </a:solidFill>
            <a:ln w="9525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160338" algn="l"/>
                  <a:tab pos="274638" algn="l"/>
                  <a:tab pos="674688" algn="r"/>
                  <a:tab pos="731838" algn="r"/>
                </a:tabLst>
              </a:pP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Calibri" pitchFamily="34" charset="0"/>
                </a:rPr>
                <a:t>Cebu</a:t>
              </a:r>
            </a:p>
          </p:txBody>
        </p:sp>
        <p:sp>
          <p:nvSpPr>
            <p:cNvPr id="36" name="Line Callout 2 35"/>
            <p:cNvSpPr/>
            <p:nvPr/>
          </p:nvSpPr>
          <p:spPr bwMode="auto">
            <a:xfrm>
              <a:off x="6362700" y="4086226"/>
              <a:ext cx="1295400" cy="161927"/>
            </a:xfrm>
            <a:prstGeom prst="borderCallout2">
              <a:avLst>
                <a:gd name="adj1" fmla="val 18750"/>
                <a:gd name="adj2" fmla="val -8333"/>
                <a:gd name="adj3" fmla="val 18750"/>
                <a:gd name="adj4" fmla="val -16667"/>
                <a:gd name="adj5" fmla="val -57106"/>
                <a:gd name="adj6" fmla="val -93819"/>
              </a:avLst>
            </a:prstGeom>
            <a:solidFill>
              <a:srgbClr val="002060"/>
            </a:solidFill>
            <a:ln w="9525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160338" algn="l"/>
                  <a:tab pos="274638" algn="l"/>
                  <a:tab pos="674688" algn="r"/>
                  <a:tab pos="731838" algn="r"/>
                </a:tabLst>
              </a:pP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Calibri" pitchFamily="34" charset="0"/>
                </a:rPr>
                <a:t>Manila</a:t>
              </a:r>
            </a:p>
          </p:txBody>
        </p:sp>
        <p:sp>
          <p:nvSpPr>
            <p:cNvPr id="37" name="Line Callout 2 36"/>
            <p:cNvSpPr/>
            <p:nvPr/>
          </p:nvSpPr>
          <p:spPr bwMode="auto">
            <a:xfrm>
              <a:off x="6362700" y="4543426"/>
              <a:ext cx="1295400" cy="161927"/>
            </a:xfrm>
            <a:prstGeom prst="borderCallout2">
              <a:avLst>
                <a:gd name="adj1" fmla="val 18750"/>
                <a:gd name="adj2" fmla="val -8333"/>
                <a:gd name="adj3" fmla="val 18750"/>
                <a:gd name="adj4" fmla="val -16667"/>
                <a:gd name="adj5" fmla="val -262839"/>
                <a:gd name="adj6" fmla="val -133396"/>
              </a:avLst>
            </a:prstGeom>
            <a:solidFill>
              <a:srgbClr val="002060"/>
            </a:solidFill>
            <a:ln w="9525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160338" algn="l"/>
                  <a:tab pos="274638" algn="l"/>
                  <a:tab pos="674688" algn="r"/>
                  <a:tab pos="731838" algn="r"/>
                </a:tabLst>
              </a:pP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Calibri" pitchFamily="34" charset="0"/>
                </a:rPr>
                <a:t>Colombo</a:t>
              </a:r>
            </a:p>
          </p:txBody>
        </p:sp>
        <p:sp>
          <p:nvSpPr>
            <p:cNvPr id="38" name="Rectangle 37"/>
            <p:cNvSpPr/>
            <p:nvPr/>
          </p:nvSpPr>
          <p:spPr bwMode="auto">
            <a:xfrm>
              <a:off x="6134100" y="2628901"/>
              <a:ext cx="1524000" cy="332282"/>
            </a:xfrm>
            <a:prstGeom prst="rect">
              <a:avLst/>
            </a:prstGeom>
            <a:solidFill>
              <a:srgbClr val="002060"/>
            </a:solidFill>
            <a:ln w="9525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160338" algn="l"/>
                  <a:tab pos="274638" algn="l"/>
                  <a:tab pos="674688" algn="r"/>
                  <a:tab pos="731838" algn="r"/>
                </a:tabLst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Calibri" pitchFamily="34" charset="0"/>
                </a:rPr>
                <a:t>6,500 global</a:t>
              </a:r>
              <a:r>
                <a:rPr kumimoji="0" lang="en-US" sz="1400" b="0" i="0" u="none" strike="noStrike" cap="none" normalizeH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Calibri" pitchFamily="34" charset="0"/>
                </a:rPr>
                <a:t> 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Calibri" pitchFamily="34" charset="0"/>
                </a:rPr>
                <a:t>staff</a:t>
              </a:r>
            </a:p>
          </p:txBody>
        </p:sp>
        <p:sp>
          <p:nvSpPr>
            <p:cNvPr id="39" name="Line Callout 2 38"/>
            <p:cNvSpPr/>
            <p:nvPr/>
          </p:nvSpPr>
          <p:spPr bwMode="auto">
            <a:xfrm>
              <a:off x="6362700" y="4991100"/>
              <a:ext cx="1295400" cy="161927"/>
            </a:xfrm>
            <a:prstGeom prst="borderCallout2">
              <a:avLst>
                <a:gd name="adj1" fmla="val 18750"/>
                <a:gd name="adj2" fmla="val -8333"/>
                <a:gd name="adj3" fmla="val 18750"/>
                <a:gd name="adj4" fmla="val -16667"/>
                <a:gd name="adj5" fmla="val -781126"/>
                <a:gd name="adj6" fmla="val -297312"/>
              </a:avLst>
            </a:prstGeom>
            <a:solidFill>
              <a:srgbClr val="002060"/>
            </a:solidFill>
            <a:ln w="9525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160338" algn="l"/>
                  <a:tab pos="274638" algn="l"/>
                  <a:tab pos="674688" algn="r"/>
                  <a:tab pos="731838" algn="r"/>
                </a:tabLst>
              </a:pP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Calibri" pitchFamily="34" charset="0"/>
                </a:rPr>
                <a:t>Dallas</a:t>
              </a:r>
            </a:p>
          </p:txBody>
        </p:sp>
        <p:sp>
          <p:nvSpPr>
            <p:cNvPr id="40" name="Line Callout 2 39"/>
            <p:cNvSpPr/>
            <p:nvPr/>
          </p:nvSpPr>
          <p:spPr bwMode="auto">
            <a:xfrm>
              <a:off x="6362700" y="3171826"/>
              <a:ext cx="1295400" cy="161927"/>
            </a:xfrm>
            <a:prstGeom prst="borderCallout2">
              <a:avLst>
                <a:gd name="adj1" fmla="val 18750"/>
                <a:gd name="adj2" fmla="val -8333"/>
                <a:gd name="adj3" fmla="val 18750"/>
                <a:gd name="adj4" fmla="val -16667"/>
                <a:gd name="adj5" fmla="val 131176"/>
                <a:gd name="adj6" fmla="val -209616"/>
              </a:avLst>
            </a:prstGeom>
            <a:solidFill>
              <a:srgbClr val="002060"/>
            </a:solidFill>
            <a:ln w="9525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160338" algn="l"/>
                  <a:tab pos="274638" algn="l"/>
                  <a:tab pos="674688" algn="r"/>
                  <a:tab pos="731838" algn="r"/>
                </a:tabLst>
              </a:pP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Calibri" pitchFamily="34" charset="0"/>
                </a:rPr>
                <a:t>London</a:t>
              </a:r>
            </a:p>
          </p:txBody>
        </p:sp>
      </p:grpSp>
      <p:sp>
        <p:nvSpPr>
          <p:cNvPr id="41" name="5-Point Star 40"/>
          <p:cNvSpPr/>
          <p:nvPr/>
        </p:nvSpPr>
        <p:spPr bwMode="auto">
          <a:xfrm>
            <a:off x="2133600" y="4838700"/>
            <a:ext cx="114300" cy="114300"/>
          </a:xfrm>
          <a:prstGeom prst="star5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338" algn="l"/>
                <a:tab pos="274638" algn="l"/>
                <a:tab pos="674688" algn="r"/>
                <a:tab pos="731838" algn="r"/>
              </a:tabLst>
            </a:pPr>
            <a:endParaRPr lang="en-US" sz="1200" b="0" dirty="0" smtClean="0">
              <a:solidFill>
                <a:schemeClr val="tx1"/>
              </a:solidFill>
              <a:latin typeface="Calibri" pitchFamily="34" charset="0"/>
              <a:cs typeface="Angsana New" pitchFamily="18" charset="-34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200400" y="1104900"/>
            <a:ext cx="5791200" cy="29700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700" b="0" dirty="0" smtClean="0">
                <a:solidFill>
                  <a:srgbClr val="002060"/>
                </a:solidFill>
                <a:latin typeface="Calibri" pitchFamily="34" charset="0"/>
              </a:rPr>
              <a:t>We specialize in publishing, to help our clients to:</a:t>
            </a:r>
          </a:p>
          <a:p>
            <a:pPr marL="285750" indent="-227013">
              <a:buFont typeface="Arial" pitchFamily="34" charset="0"/>
              <a:buChar char="•"/>
            </a:pPr>
            <a:r>
              <a:rPr lang="en-US" sz="1700" b="0" dirty="0" smtClean="0">
                <a:solidFill>
                  <a:srgbClr val="002060"/>
                </a:solidFill>
                <a:latin typeface="Calibri" pitchFamily="34" charset="0"/>
              </a:rPr>
              <a:t>lower total cost of ownership for their content supply chain</a:t>
            </a:r>
          </a:p>
          <a:p>
            <a:pPr marL="285750" indent="-227013">
              <a:buFont typeface="Arial" pitchFamily="34" charset="0"/>
              <a:buChar char="•"/>
            </a:pPr>
            <a:r>
              <a:rPr lang="en-US" sz="1700" b="0" dirty="0" smtClean="0">
                <a:solidFill>
                  <a:srgbClr val="002060"/>
                </a:solidFill>
                <a:latin typeface="Calibri" pitchFamily="34" charset="0"/>
              </a:rPr>
              <a:t>re-engineer business processes</a:t>
            </a:r>
            <a:endParaRPr lang="en-GB" sz="1700" b="0" dirty="0" smtClean="0">
              <a:solidFill>
                <a:srgbClr val="002060"/>
              </a:solidFill>
              <a:latin typeface="Calibri" pitchFamily="34" charset="0"/>
            </a:endParaRPr>
          </a:p>
          <a:p>
            <a:pPr marL="285750" lvl="1" indent="-227013">
              <a:buFont typeface="Arial" pitchFamily="34" charset="0"/>
              <a:buChar char="•"/>
            </a:pPr>
            <a:r>
              <a:rPr lang="en-US" sz="1700" b="0" dirty="0" smtClean="0">
                <a:solidFill>
                  <a:srgbClr val="002060"/>
                </a:solidFill>
                <a:latin typeface="Calibri" pitchFamily="34" charset="0"/>
              </a:rPr>
              <a:t>multi-shore services to lower cost, manage risk and balance the cost / quality ratio</a:t>
            </a:r>
            <a:endParaRPr lang="en-GB" sz="1700" b="0" dirty="0" smtClean="0">
              <a:solidFill>
                <a:srgbClr val="002060"/>
              </a:solidFill>
              <a:latin typeface="Calibri" pitchFamily="34" charset="0"/>
            </a:endParaRPr>
          </a:p>
          <a:p>
            <a:pPr marL="285750" lvl="1" indent="-227013">
              <a:buFont typeface="Arial" pitchFamily="34" charset="0"/>
              <a:buChar char="•"/>
            </a:pPr>
            <a:r>
              <a:rPr lang="en-US" sz="1700" b="0" dirty="0" smtClean="0">
                <a:solidFill>
                  <a:srgbClr val="002060"/>
                </a:solidFill>
                <a:latin typeface="Calibri" pitchFamily="34" charset="0"/>
              </a:rPr>
              <a:t>combine content and technology outsourcing  add value</a:t>
            </a:r>
          </a:p>
          <a:p>
            <a:r>
              <a:rPr lang="en-GB" sz="1700" b="0" dirty="0" smtClean="0">
                <a:solidFill>
                  <a:srgbClr val="002060"/>
                </a:solidFill>
                <a:latin typeface="Calibri" pitchFamily="34" charset="0"/>
              </a:rPr>
              <a:t>Our clients include</a:t>
            </a:r>
          </a:p>
          <a:p>
            <a:pPr marL="285750" indent="-168275">
              <a:buFont typeface="Arial" pitchFamily="34" charset="0"/>
              <a:buChar char="•"/>
            </a:pPr>
            <a:r>
              <a:rPr lang="en-US" sz="1700" b="0" dirty="0" smtClean="0">
                <a:solidFill>
                  <a:srgbClr val="002060"/>
                </a:solidFill>
                <a:latin typeface="Calibri" pitchFamily="34" charset="0"/>
              </a:rPr>
              <a:t>leading scholarly, business and legal publishers</a:t>
            </a:r>
          </a:p>
          <a:p>
            <a:pPr marL="285750" indent="-168275">
              <a:buFont typeface="Arial" pitchFamily="34" charset="0"/>
              <a:buChar char="•"/>
            </a:pPr>
            <a:r>
              <a:rPr lang="en-US" sz="1700" b="0" dirty="0" smtClean="0">
                <a:solidFill>
                  <a:srgbClr val="002060"/>
                </a:solidFill>
                <a:latin typeface="Calibri" pitchFamily="34" charset="0"/>
              </a:rPr>
              <a:t>secondary publishers (content aggregators)</a:t>
            </a:r>
          </a:p>
          <a:p>
            <a:pPr marL="285750" indent="-168275">
              <a:buFont typeface="Arial" pitchFamily="34" charset="0"/>
              <a:buChar char="•"/>
            </a:pPr>
            <a:r>
              <a:rPr lang="en-US" sz="1700" b="0" dirty="0" smtClean="0">
                <a:solidFill>
                  <a:srgbClr val="002060"/>
                </a:solidFill>
                <a:latin typeface="Calibri" pitchFamily="34" charset="0"/>
              </a:rPr>
              <a:t>agencies of the U.S. Department of Defense</a:t>
            </a:r>
          </a:p>
          <a:p>
            <a:pPr marL="285750" indent="-168275">
              <a:buFont typeface="Arial" pitchFamily="34" charset="0"/>
              <a:buChar char="•"/>
            </a:pPr>
            <a:r>
              <a:rPr lang="en-US" sz="1700" b="0" dirty="0" smtClean="0">
                <a:solidFill>
                  <a:srgbClr val="002060"/>
                </a:solidFill>
                <a:latin typeface="Calibri" pitchFamily="34" charset="0"/>
              </a:rPr>
              <a:t>major aerospace manufacturers</a:t>
            </a:r>
          </a:p>
        </p:txBody>
      </p:sp>
      <p:sp>
        <p:nvSpPr>
          <p:cNvPr id="18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42900" y="6419850"/>
            <a:ext cx="723900" cy="285750"/>
          </a:xfrm>
        </p:spPr>
        <p:txBody>
          <a:bodyPr/>
          <a:lstStyle/>
          <a:p>
            <a:pPr>
              <a:defRPr/>
            </a:pPr>
            <a:fld id="{0D19F91C-80C4-4CBB-AC2E-1EE222D8E705}" type="slidenum">
              <a:rPr lang="en-US" altLang="en-US" smtClean="0"/>
              <a:pPr>
                <a:defRPr/>
              </a:pPr>
              <a:t>3</a:t>
            </a:fld>
            <a:endParaRPr lang="en-US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19F91C-80C4-4CBB-AC2E-1EE222D8E705}" type="slidenum">
              <a:rPr lang="en-US" altLang="en-US" smtClean="0"/>
              <a:pPr>
                <a:defRPr/>
              </a:pPr>
              <a:t>30</a:t>
            </a:fld>
            <a:endParaRPr lang="en-US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Picture 2" descr="hi_res_b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40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8" name="Text Box 3"/>
          <p:cNvSpPr txBox="1">
            <a:spLocks noChangeArrowheads="1"/>
          </p:cNvSpPr>
          <p:nvPr/>
        </p:nvSpPr>
        <p:spPr bwMode="auto">
          <a:xfrm>
            <a:off x="266701" y="2623825"/>
            <a:ext cx="4076700" cy="173124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tabLst>
                <a:tab pos="160338" algn="l"/>
                <a:tab pos="274638" algn="l"/>
                <a:tab pos="674688" algn="r"/>
                <a:tab pos="731838" algn="r"/>
              </a:tabLst>
            </a:pPr>
            <a:r>
              <a:rPr lang="en-US" sz="2400" dirty="0" smtClean="0">
                <a:solidFill>
                  <a:srgbClr val="0070C0"/>
                </a:solidFill>
                <a:latin typeface="Calibri" pitchFamily="34" charset="0"/>
              </a:rPr>
              <a:t>Stephen Cohen</a:t>
            </a:r>
          </a:p>
          <a:p>
            <a:pPr>
              <a:spcBef>
                <a:spcPts val="0"/>
              </a:spcBef>
              <a:tabLst>
                <a:tab pos="160338" algn="l"/>
                <a:tab pos="274638" algn="l"/>
                <a:tab pos="674688" algn="r"/>
                <a:tab pos="731838" algn="r"/>
              </a:tabLst>
            </a:pPr>
            <a:r>
              <a:rPr lang="en-US" sz="2400" dirty="0" smtClean="0">
                <a:solidFill>
                  <a:srgbClr val="0070C0"/>
                </a:solidFill>
                <a:latin typeface="Calibri" pitchFamily="34" charset="0"/>
              </a:rPr>
              <a:t>Principal Consultant</a:t>
            </a:r>
          </a:p>
          <a:p>
            <a:pPr>
              <a:spcBef>
                <a:spcPts val="0"/>
              </a:spcBef>
              <a:tabLst>
                <a:tab pos="160338" algn="l"/>
                <a:tab pos="274638" algn="l"/>
                <a:tab pos="674688" algn="r"/>
                <a:tab pos="731838" algn="r"/>
              </a:tabLst>
            </a:pPr>
            <a:r>
              <a:rPr lang="en-US" sz="2400" dirty="0" smtClean="0">
                <a:solidFill>
                  <a:srgbClr val="0070C0"/>
                </a:solidFill>
                <a:latin typeface="Calibri" pitchFamily="34" charset="0"/>
              </a:rPr>
              <a:t>scohen@innodata-isogen.com</a:t>
            </a:r>
          </a:p>
          <a:p>
            <a:pPr>
              <a:spcBef>
                <a:spcPts val="0"/>
              </a:spcBef>
              <a:tabLst>
                <a:tab pos="160338" algn="l"/>
                <a:tab pos="274638" algn="l"/>
                <a:tab pos="674688" algn="r"/>
                <a:tab pos="731838" algn="r"/>
              </a:tabLst>
            </a:pPr>
            <a:r>
              <a:rPr lang="en-US" sz="2400" dirty="0" smtClean="0">
                <a:solidFill>
                  <a:srgbClr val="0070C0"/>
                </a:solidFill>
                <a:latin typeface="Calibri" pitchFamily="34" charset="0"/>
              </a:rPr>
              <a:t>+1 </a:t>
            </a:r>
            <a:r>
              <a:rPr lang="en-US" sz="2400" dirty="0" smtClean="0">
                <a:solidFill>
                  <a:srgbClr val="0070C0"/>
                </a:solidFill>
                <a:latin typeface="Calibri" pitchFamily="34" charset="0"/>
              </a:rPr>
              <a:t>(201) </a:t>
            </a:r>
            <a:r>
              <a:rPr lang="en-US" sz="2400" dirty="0" smtClean="0">
                <a:solidFill>
                  <a:srgbClr val="0070C0"/>
                </a:solidFill>
                <a:latin typeface="Calibri" pitchFamily="34" charset="0"/>
              </a:rPr>
              <a:t>371-8044</a:t>
            </a:r>
          </a:p>
          <a:p>
            <a:pPr algn="ctr">
              <a:spcBef>
                <a:spcPts val="0"/>
              </a:spcBef>
              <a:tabLst>
                <a:tab pos="160338" algn="l"/>
                <a:tab pos="274638" algn="l"/>
                <a:tab pos="674688" algn="r"/>
                <a:tab pos="731838" algn="r"/>
              </a:tabLst>
            </a:pPr>
            <a:endParaRPr lang="en-US" sz="1050" b="0" dirty="0" smtClean="0">
              <a:solidFill>
                <a:srgbClr val="0070C0"/>
              </a:solidFill>
              <a:latin typeface="Calibri" pitchFamily="34" charset="0"/>
            </a:endParaRPr>
          </a:p>
        </p:txBody>
      </p:sp>
      <p:pic>
        <p:nvPicPr>
          <p:cNvPr id="19459" name="Picture 4" descr="ii_logo_larg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381000"/>
            <a:ext cx="2362200" cy="65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0" name="Line 5"/>
          <p:cNvSpPr>
            <a:spLocks noChangeShapeType="1"/>
          </p:cNvSpPr>
          <p:nvPr/>
        </p:nvSpPr>
        <p:spPr bwMode="auto">
          <a:xfrm>
            <a:off x="381000" y="990600"/>
            <a:ext cx="8382000" cy="0"/>
          </a:xfrm>
          <a:prstGeom prst="line">
            <a:avLst/>
          </a:prstGeom>
          <a:noFill/>
          <a:ln w="12700">
            <a:solidFill>
              <a:srgbClr val="0066CC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9461" name="Rectangle 7"/>
          <p:cNvSpPr>
            <a:spLocks noChangeArrowheads="1"/>
          </p:cNvSpPr>
          <p:nvPr/>
        </p:nvSpPr>
        <p:spPr bwMode="auto">
          <a:xfrm>
            <a:off x="0" y="6705600"/>
            <a:ext cx="9144000" cy="152400"/>
          </a:xfrm>
          <a:prstGeom prst="rect">
            <a:avLst/>
          </a:prstGeom>
          <a:solidFill>
            <a:schemeClr val="tx1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9462" name="Rectangle 8"/>
          <p:cNvSpPr>
            <a:spLocks noChangeArrowheads="1"/>
          </p:cNvSpPr>
          <p:nvPr/>
        </p:nvSpPr>
        <p:spPr bwMode="auto">
          <a:xfrm>
            <a:off x="0" y="6380163"/>
            <a:ext cx="9144000" cy="304800"/>
          </a:xfrm>
          <a:prstGeom prst="rect">
            <a:avLst/>
          </a:prstGeom>
          <a:solidFill>
            <a:srgbClr val="0066CC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9463" name="Text Box 9"/>
          <p:cNvSpPr txBox="1">
            <a:spLocks noChangeArrowheads="1"/>
          </p:cNvSpPr>
          <p:nvPr/>
        </p:nvSpPr>
        <p:spPr bwMode="auto">
          <a:xfrm>
            <a:off x="0" y="6453188"/>
            <a:ext cx="9144000" cy="2063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tabLst>
                <a:tab pos="160338" algn="l"/>
                <a:tab pos="274638" algn="l"/>
                <a:tab pos="674688" algn="r"/>
                <a:tab pos="731838" algn="r"/>
              </a:tabLst>
            </a:pPr>
            <a:r>
              <a:rPr lang="en-US" dirty="0">
                <a:solidFill>
                  <a:schemeClr val="bg1"/>
                </a:solidFill>
              </a:rPr>
              <a:t>WWW.INNODATA-ISOGEN.COM</a:t>
            </a:r>
          </a:p>
        </p:txBody>
      </p:sp>
      <p:sp>
        <p:nvSpPr>
          <p:cNvPr id="19464" name="Text Box 10"/>
          <p:cNvSpPr txBox="1">
            <a:spLocks noChangeArrowheads="1"/>
          </p:cNvSpPr>
          <p:nvPr/>
        </p:nvSpPr>
        <p:spPr bwMode="auto">
          <a:xfrm>
            <a:off x="0" y="6096000"/>
            <a:ext cx="9144000" cy="2063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tabLst>
                <a:tab pos="160338" algn="l"/>
                <a:tab pos="274638" algn="l"/>
                <a:tab pos="674688" algn="r"/>
                <a:tab pos="731838" algn="r"/>
              </a:tabLst>
            </a:pPr>
            <a:r>
              <a:rPr lang="en-US" dirty="0">
                <a:solidFill>
                  <a:srgbClr val="0066CC"/>
                </a:solidFill>
              </a:rPr>
              <a:t>Proprietary and Confidential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285463" y="1201738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tabLst>
                <a:tab pos="160338" algn="l"/>
                <a:tab pos="274638" algn="l"/>
                <a:tab pos="674688" algn="r"/>
                <a:tab pos="731838" algn="r"/>
              </a:tabLst>
            </a:pPr>
            <a:r>
              <a:rPr lang="en-US" sz="3600" cap="small" dirty="0" smtClean="0">
                <a:solidFill>
                  <a:srgbClr val="0070C0"/>
                </a:solidFill>
                <a:latin typeface="Calibri" pitchFamily="34" charset="0"/>
              </a:rPr>
              <a:t>Thank You</a:t>
            </a:r>
            <a:endParaRPr lang="en-US" sz="3600" cap="small" dirty="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5027589" y="2623825"/>
            <a:ext cx="3735411" cy="193899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tabLst>
                <a:tab pos="160338" algn="l"/>
                <a:tab pos="274638" algn="l"/>
                <a:tab pos="674688" algn="r"/>
                <a:tab pos="731838" algn="r"/>
              </a:tabLst>
            </a:pPr>
            <a:r>
              <a:rPr lang="en-US" sz="2400" dirty="0" smtClean="0">
                <a:solidFill>
                  <a:srgbClr val="0070C0"/>
                </a:solidFill>
                <a:latin typeface="Calibri" pitchFamily="34" charset="0"/>
              </a:rPr>
              <a:t>Innodata </a:t>
            </a:r>
            <a:r>
              <a:rPr lang="en-US" sz="2400" dirty="0">
                <a:solidFill>
                  <a:srgbClr val="0070C0"/>
                </a:solidFill>
                <a:latin typeface="Calibri" pitchFamily="34" charset="0"/>
              </a:rPr>
              <a:t>Isogen, Inc.</a:t>
            </a:r>
          </a:p>
          <a:p>
            <a:pPr>
              <a:spcBef>
                <a:spcPts val="0"/>
              </a:spcBef>
              <a:tabLst>
                <a:tab pos="160338" algn="l"/>
                <a:tab pos="274638" algn="l"/>
                <a:tab pos="674688" algn="r"/>
                <a:tab pos="731838" algn="r"/>
              </a:tabLst>
            </a:pPr>
            <a:r>
              <a:rPr lang="en-US" sz="2400" dirty="0">
                <a:solidFill>
                  <a:srgbClr val="0070C0"/>
                </a:solidFill>
                <a:latin typeface="Calibri" pitchFamily="34" charset="0"/>
              </a:rPr>
              <a:t>Three University Plaza</a:t>
            </a:r>
          </a:p>
          <a:p>
            <a:pPr>
              <a:spcBef>
                <a:spcPts val="0"/>
              </a:spcBef>
              <a:tabLst>
                <a:tab pos="160338" algn="l"/>
                <a:tab pos="274638" algn="l"/>
                <a:tab pos="674688" algn="r"/>
                <a:tab pos="731838" algn="r"/>
              </a:tabLst>
            </a:pPr>
            <a:r>
              <a:rPr lang="en-US" sz="2400" dirty="0">
                <a:solidFill>
                  <a:srgbClr val="0070C0"/>
                </a:solidFill>
                <a:latin typeface="Calibri" pitchFamily="34" charset="0"/>
              </a:rPr>
              <a:t>Hackensack, NJ 07601</a:t>
            </a:r>
          </a:p>
          <a:p>
            <a:pPr>
              <a:spcBef>
                <a:spcPts val="0"/>
              </a:spcBef>
              <a:tabLst>
                <a:tab pos="160338" algn="l"/>
                <a:tab pos="274638" algn="l"/>
                <a:tab pos="674688" algn="r"/>
                <a:tab pos="731838" algn="r"/>
              </a:tabLst>
            </a:pPr>
            <a:r>
              <a:rPr lang="en-US" sz="2400" dirty="0" smtClean="0">
                <a:solidFill>
                  <a:srgbClr val="0070C0"/>
                </a:solidFill>
                <a:latin typeface="Calibri" pitchFamily="34" charset="0"/>
              </a:rPr>
              <a:t>+1 (201</a:t>
            </a:r>
            <a:r>
              <a:rPr lang="en-US" sz="2400" dirty="0">
                <a:solidFill>
                  <a:srgbClr val="0070C0"/>
                </a:solidFill>
                <a:latin typeface="Calibri" pitchFamily="34" charset="0"/>
              </a:rPr>
              <a:t>) 371-2828</a:t>
            </a:r>
          </a:p>
          <a:p>
            <a:pPr>
              <a:spcBef>
                <a:spcPts val="0"/>
              </a:spcBef>
              <a:tabLst>
                <a:tab pos="160338" algn="l"/>
                <a:tab pos="274638" algn="l"/>
                <a:tab pos="674688" algn="r"/>
                <a:tab pos="731838" algn="r"/>
              </a:tabLst>
            </a:pPr>
            <a:r>
              <a:rPr lang="en-US" sz="2400" dirty="0">
                <a:solidFill>
                  <a:srgbClr val="0070C0"/>
                </a:solidFill>
                <a:latin typeface="Calibri" pitchFamily="34" charset="0"/>
              </a:rPr>
              <a:t>www.innodata-isogen.com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Semantic technologies are often used to more effectively monetize content and improve the customer experience on the Web</a:t>
            </a:r>
          </a:p>
          <a:p>
            <a:pPr lvl="1"/>
            <a:r>
              <a:rPr lang="en-US" dirty="0" smtClean="0"/>
              <a:t>semantic advertising</a:t>
            </a:r>
          </a:p>
          <a:p>
            <a:pPr lvl="1"/>
            <a:r>
              <a:rPr lang="en-US" dirty="0" smtClean="0"/>
              <a:t>semantic search</a:t>
            </a:r>
          </a:p>
          <a:p>
            <a:r>
              <a:rPr lang="en-US" dirty="0" smtClean="0"/>
              <a:t>They have also been used effectively throughout the publishing process</a:t>
            </a:r>
          </a:p>
          <a:p>
            <a:r>
              <a:rPr lang="en-US" dirty="0" smtClean="0"/>
              <a:t>Today we will talk about companies that are using semantic technologies and text mining to process content better, faster, cheaper</a:t>
            </a:r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19F91C-80C4-4CBB-AC2E-1EE222D8E705}" type="slidenum">
              <a:rPr lang="en-US" altLang="en-US" smtClean="0"/>
              <a:pPr>
                <a:defRPr/>
              </a:pPr>
              <a:t>4</a:t>
            </a:fld>
            <a:endParaRPr lang="en-US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 Publishers Have in Common?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They all want to deliver information </a:t>
            </a:r>
            <a:r>
              <a:rPr lang="en-US" i="1" dirty="0" smtClean="0"/>
              <a:t>better</a:t>
            </a:r>
            <a:r>
              <a:rPr lang="en-US" dirty="0" smtClean="0"/>
              <a:t>, </a:t>
            </a:r>
            <a:r>
              <a:rPr lang="en-US" i="1" dirty="0" smtClean="0"/>
              <a:t>faster</a:t>
            </a:r>
            <a:r>
              <a:rPr lang="en-US" dirty="0" smtClean="0"/>
              <a:t>, </a:t>
            </a:r>
            <a:r>
              <a:rPr lang="en-US" i="1" dirty="0" smtClean="0"/>
              <a:t>cheaper</a:t>
            </a:r>
          </a:p>
          <a:p>
            <a:r>
              <a:rPr lang="en-US" i="1" dirty="0" smtClean="0"/>
              <a:t>Better</a:t>
            </a:r>
          </a:p>
          <a:p>
            <a:pPr lvl="1"/>
            <a:r>
              <a:rPr lang="en-US" dirty="0" smtClean="0"/>
              <a:t>offer the information customers and users want and need (focused)</a:t>
            </a:r>
          </a:p>
          <a:p>
            <a:pPr lvl="1"/>
            <a:r>
              <a:rPr lang="en-US" dirty="0" smtClean="0"/>
              <a:t>make it easier for customers to discover new information and relationships between information</a:t>
            </a:r>
          </a:p>
          <a:p>
            <a:r>
              <a:rPr lang="en-US" i="1" dirty="0" smtClean="0"/>
              <a:t>Faster</a:t>
            </a:r>
          </a:p>
          <a:p>
            <a:pPr lvl="1"/>
            <a:r>
              <a:rPr lang="en-US" dirty="0" smtClean="0"/>
              <a:t>get it in the hands of customers ahead of your competition (when they need it)</a:t>
            </a:r>
          </a:p>
          <a:p>
            <a:r>
              <a:rPr lang="en-US" i="1" dirty="0" smtClean="0"/>
              <a:t>Cheaper</a:t>
            </a:r>
          </a:p>
          <a:p>
            <a:pPr lvl="1"/>
            <a:r>
              <a:rPr lang="en-US" dirty="0" smtClean="0"/>
              <a:t>do it in the most cost effective way possible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19F91C-80C4-4CBB-AC2E-1EE222D8E705}" type="slidenum">
              <a:rPr lang="en-US" altLang="en-US" smtClean="0"/>
              <a:pPr>
                <a:defRPr/>
              </a:pPr>
              <a:t>5</a:t>
            </a:fld>
            <a:endParaRPr lang="en-US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Semantic Analysis Tools Can Help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Across the content supply chain</a:t>
            </a:r>
          </a:p>
          <a:p>
            <a:r>
              <a:rPr lang="en-US" i="1" dirty="0" smtClean="0"/>
              <a:t>Better</a:t>
            </a:r>
          </a:p>
          <a:p>
            <a:pPr lvl="1"/>
            <a:r>
              <a:rPr lang="en-US" dirty="0" smtClean="0"/>
              <a:t>more accurate, consistent content tagging, indexing, abstracting, linking </a:t>
            </a:r>
          </a:p>
          <a:p>
            <a:r>
              <a:rPr lang="en-US" i="1" dirty="0" smtClean="0"/>
              <a:t>Faster</a:t>
            </a:r>
          </a:p>
          <a:p>
            <a:pPr lvl="1"/>
            <a:r>
              <a:rPr lang="en-US" dirty="0" smtClean="0"/>
              <a:t>find out sooner about new information (e.g., announcements, legal opinions, rules changes)</a:t>
            </a:r>
          </a:p>
          <a:p>
            <a:pPr lvl="1"/>
            <a:r>
              <a:rPr lang="en-US" dirty="0" smtClean="0"/>
              <a:t> (semi) automate content enrichment</a:t>
            </a:r>
          </a:p>
          <a:p>
            <a:pPr lvl="1"/>
            <a:r>
              <a:rPr lang="en-US" dirty="0" smtClean="0"/>
              <a:t>increase throughput</a:t>
            </a:r>
          </a:p>
          <a:p>
            <a:r>
              <a:rPr lang="en-US" i="1" dirty="0" smtClean="0"/>
              <a:t>Cheaper</a:t>
            </a:r>
          </a:p>
          <a:p>
            <a:pPr lvl="1"/>
            <a:r>
              <a:rPr lang="en-US" dirty="0" smtClean="0"/>
              <a:t>deploy resources most cost effectively (do more with less)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19F91C-80C4-4CBB-AC2E-1EE222D8E705}" type="slidenum">
              <a:rPr lang="en-US" altLang="en-US" smtClean="0"/>
              <a:pPr>
                <a:defRPr/>
              </a:pPr>
              <a:t>6</a:t>
            </a:fld>
            <a:endParaRPr lang="en-US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dirty="0" smtClean="0"/>
              <a:t>Semantic Technologies: Some Characteristics</a:t>
            </a:r>
            <a:endParaRPr 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496300" cy="5143500"/>
          </a:xfrm>
        </p:spPr>
        <p:txBody>
          <a:bodyPr>
            <a:noAutofit/>
          </a:bodyPr>
          <a:lstStyle/>
          <a:p>
            <a:r>
              <a:rPr lang="en-US" sz="2800" dirty="0" smtClean="0"/>
              <a:t>Briefly, semantic technologies are algorithms that seek to model the associative processes that humans perform to extract meaning from information</a:t>
            </a:r>
          </a:p>
          <a:p>
            <a:r>
              <a:rPr lang="en-US" sz="2800" dirty="0" smtClean="0"/>
              <a:t>Knowing a little bit about “the man behind the curtain” can help when it comes to deciding which approach is a good fit for your company’s needs</a:t>
            </a:r>
          </a:p>
          <a:p>
            <a:r>
              <a:rPr lang="en-US" sz="2800" dirty="0" smtClean="0"/>
              <a:t>They can be rules-based, use statistical analysis, use semantic and linguistic clustering, etc.</a:t>
            </a:r>
          </a:p>
          <a:p>
            <a:r>
              <a:rPr lang="en-US" sz="2800" dirty="0" smtClean="0"/>
              <a:t>Not surprisingly, there are many approaches to modeling and each has its strengths and weaknesses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19F91C-80C4-4CBB-AC2E-1EE222D8E705}" type="slidenum">
              <a:rPr lang="en-US" altLang="en-US" smtClean="0"/>
              <a:pPr>
                <a:defRPr/>
              </a:pPr>
              <a:t>7</a:t>
            </a:fld>
            <a:endParaRPr lang="en-US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Rules-Based Text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9563" y="1219200"/>
            <a:ext cx="8605837" cy="2095500"/>
          </a:xfrm>
        </p:spPr>
        <p:txBody>
          <a:bodyPr>
            <a:normAutofit lnSpcReduction="10000"/>
          </a:bodyPr>
          <a:lstStyle/>
          <a:p>
            <a:pPr marL="221933" indent="-222250"/>
            <a:r>
              <a:rPr lang="en-US" sz="2000" dirty="0" smtClean="0"/>
              <a:t>Precisely defines criteria by which a document belongs to a category</a:t>
            </a:r>
          </a:p>
          <a:p>
            <a:pPr marL="221933" indent="-222250"/>
            <a:r>
              <a:rPr lang="en-US" sz="2000" dirty="0" smtClean="0"/>
              <a:t>Matches terms in a thesaurus to words in content</a:t>
            </a:r>
          </a:p>
          <a:p>
            <a:pPr marL="221933" indent="-222250"/>
            <a:r>
              <a:rPr lang="en-US" sz="2000" dirty="0" smtClean="0"/>
              <a:t> Typically uses “if-then-else” rules</a:t>
            </a:r>
          </a:p>
          <a:p>
            <a:pPr marL="221933" indent="-222250"/>
            <a:r>
              <a:rPr lang="en-US" sz="2000" dirty="0" smtClean="0"/>
              <a:t>Relative easy to deploy; start with simple rules and enhance over time</a:t>
            </a:r>
          </a:p>
          <a:p>
            <a:pPr marL="221933" indent="-222250"/>
            <a:r>
              <a:rPr lang="en-US" sz="2000" dirty="0" smtClean="0"/>
              <a:t>Rules can get complex, difficult to maintain</a:t>
            </a:r>
          </a:p>
          <a:p>
            <a:pPr marL="221933" indent="-222250"/>
            <a:endParaRPr lang="en-US" sz="2000" dirty="0" smtClean="0"/>
          </a:p>
          <a:p>
            <a:pPr marL="221933" indent="-222250"/>
            <a:endParaRPr lang="en-US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19F91C-80C4-4CBB-AC2E-1EE222D8E705}" type="slidenum">
              <a:rPr lang="en-US" altLang="en-US" smtClean="0"/>
              <a:pPr>
                <a:defRPr/>
              </a:pPr>
              <a:t>8</a:t>
            </a:fld>
            <a:endParaRPr lang="en-US" altLang="en-US" dirty="0"/>
          </a:p>
        </p:txBody>
      </p:sp>
      <p:cxnSp>
        <p:nvCxnSpPr>
          <p:cNvPr id="8" name="Straight Arrow Connector 7"/>
          <p:cNvCxnSpPr>
            <a:stCxn id="6" idx="3"/>
            <a:endCxn id="10" idx="1"/>
          </p:cNvCxnSpPr>
          <p:nvPr/>
        </p:nvCxnSpPr>
        <p:spPr bwMode="auto">
          <a:xfrm>
            <a:off x="2176463" y="3790950"/>
            <a:ext cx="376237" cy="1588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6" name="Diamond 5"/>
          <p:cNvSpPr/>
          <p:nvPr/>
        </p:nvSpPr>
        <p:spPr bwMode="auto">
          <a:xfrm>
            <a:off x="309563" y="3390900"/>
            <a:ext cx="1866900" cy="800100"/>
          </a:xfrm>
          <a:prstGeom prst="diamond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338" algn="l"/>
                <a:tab pos="274638" algn="l"/>
                <a:tab pos="674688" algn="r"/>
                <a:tab pos="731838" algn="r"/>
              </a:tabLst>
            </a:pPr>
            <a:r>
              <a:rPr lang="en-US" sz="1800" dirty="0" smtClean="0">
                <a:solidFill>
                  <a:schemeClr val="bg1"/>
                </a:solidFill>
                <a:latin typeface="Calibri" pitchFamily="34" charset="0"/>
                <a:cs typeface="Angsana New" pitchFamily="18" charset="-34"/>
              </a:rPr>
              <a:t>Word = </a:t>
            </a:r>
            <a:r>
              <a:rPr lang="en-US" sz="1800" i="1" dirty="0" smtClean="0">
                <a:solidFill>
                  <a:schemeClr val="bg1"/>
                </a:solidFill>
                <a:latin typeface="Calibri" pitchFamily="34" charset="0"/>
                <a:cs typeface="Angsana New" pitchFamily="18" charset="-34"/>
              </a:rPr>
              <a:t>shrub?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2552700" y="3514725"/>
            <a:ext cx="1981200" cy="55245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338" algn="l"/>
                <a:tab pos="274638" algn="l"/>
                <a:tab pos="674688" algn="r"/>
                <a:tab pos="731838" algn="r"/>
              </a:tabLst>
            </a:pPr>
            <a:r>
              <a:rPr lang="en-US" sz="1800" dirty="0" smtClean="0">
                <a:solidFill>
                  <a:schemeClr val="bg1"/>
                </a:solidFill>
                <a:latin typeface="Calibri" pitchFamily="34" charset="0"/>
                <a:cs typeface="Angsana New" pitchFamily="18" charset="-34"/>
              </a:rPr>
              <a:t>Assign Category = ‘bush’</a:t>
            </a:r>
          </a:p>
        </p:txBody>
      </p:sp>
      <p:cxnSp>
        <p:nvCxnSpPr>
          <p:cNvPr id="34" name="Straight Arrow Connector 33"/>
          <p:cNvCxnSpPr>
            <a:stCxn id="33" idx="3"/>
            <a:endCxn id="36" idx="1"/>
          </p:cNvCxnSpPr>
          <p:nvPr/>
        </p:nvCxnSpPr>
        <p:spPr bwMode="auto">
          <a:xfrm>
            <a:off x="3695700" y="4781550"/>
            <a:ext cx="647700" cy="1588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33" name="Diamond 32"/>
          <p:cNvSpPr/>
          <p:nvPr/>
        </p:nvSpPr>
        <p:spPr bwMode="auto">
          <a:xfrm>
            <a:off x="309563" y="4095750"/>
            <a:ext cx="3386137" cy="1371600"/>
          </a:xfrm>
          <a:prstGeom prst="diamond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338" algn="l"/>
                <a:tab pos="274638" algn="l"/>
                <a:tab pos="674688" algn="r"/>
                <a:tab pos="731838" algn="r"/>
              </a:tabLst>
            </a:pPr>
            <a:r>
              <a:rPr lang="en-US" sz="1800" dirty="0" smtClean="0">
                <a:solidFill>
                  <a:schemeClr val="bg1"/>
                </a:solidFill>
                <a:latin typeface="Calibri" pitchFamily="34" charset="0"/>
                <a:cs typeface="Angsana New" pitchFamily="18" charset="-34"/>
              </a:rPr>
              <a:t>Word = </a:t>
            </a:r>
            <a:r>
              <a:rPr lang="en-US" sz="1800" i="1" dirty="0" smtClean="0">
                <a:solidFill>
                  <a:schemeClr val="bg1"/>
                </a:solidFill>
                <a:latin typeface="Calibri" pitchFamily="34" charset="0"/>
                <a:cs typeface="Angsana New" pitchFamily="18" charset="-34"/>
              </a:rPr>
              <a:t>Bush</a:t>
            </a:r>
            <a:endParaRPr lang="en-US" sz="1800" dirty="0" smtClean="0">
              <a:solidFill>
                <a:schemeClr val="bg1"/>
              </a:solidFill>
              <a:latin typeface="Calibri" pitchFamily="34" charset="0"/>
              <a:cs typeface="Angsana New" pitchFamily="18" charset="-34"/>
            </a:endParaRPr>
          </a:p>
          <a:p>
            <a:pPr marL="0" marR="0" indent="0" algn="ctr" defTabSz="914400" rtl="0" eaLnBrk="1" fontAlgn="base" latinLnBrk="0" hangingPunct="1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338" algn="l"/>
                <a:tab pos="274638" algn="l"/>
                <a:tab pos="674688" algn="r"/>
                <a:tab pos="731838" algn="r"/>
              </a:tabLst>
            </a:pPr>
            <a:r>
              <a:rPr lang="en-US" sz="1800" dirty="0" smtClean="0">
                <a:solidFill>
                  <a:schemeClr val="bg1"/>
                </a:solidFill>
                <a:latin typeface="Calibri" pitchFamily="34" charset="0"/>
                <a:cs typeface="Angsana New" pitchFamily="18" charset="-34"/>
              </a:rPr>
              <a:t>AND </a:t>
            </a:r>
          </a:p>
          <a:p>
            <a:pPr marL="0" marR="0" indent="0" algn="ctr" defTabSz="914400" rtl="0" eaLnBrk="1" fontAlgn="base" latinLnBrk="0" hangingPunct="1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338" algn="l"/>
                <a:tab pos="274638" algn="l"/>
                <a:tab pos="674688" algn="r"/>
                <a:tab pos="731838" algn="r"/>
              </a:tabLst>
            </a:pPr>
            <a:r>
              <a:rPr lang="en-US" sz="1800" dirty="0" smtClean="0">
                <a:solidFill>
                  <a:schemeClr val="bg1"/>
                </a:solidFill>
                <a:latin typeface="Calibri" pitchFamily="34" charset="0"/>
                <a:cs typeface="Angsana New" pitchFamily="18" charset="-34"/>
              </a:rPr>
              <a:t>within 4 words of </a:t>
            </a:r>
            <a:r>
              <a:rPr lang="en-US" sz="1800" i="1" dirty="0" smtClean="0">
                <a:solidFill>
                  <a:schemeClr val="bg1"/>
                </a:solidFill>
                <a:latin typeface="Calibri" pitchFamily="34" charset="0"/>
                <a:cs typeface="Angsana New" pitchFamily="18" charset="-34"/>
              </a:rPr>
              <a:t>President?</a:t>
            </a:r>
          </a:p>
        </p:txBody>
      </p:sp>
      <p:sp>
        <p:nvSpPr>
          <p:cNvPr id="36" name="Rectangle 35"/>
          <p:cNvSpPr/>
          <p:nvPr/>
        </p:nvSpPr>
        <p:spPr bwMode="auto">
          <a:xfrm>
            <a:off x="4343400" y="4476750"/>
            <a:ext cx="1981200" cy="6096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338" algn="l"/>
                <a:tab pos="274638" algn="l"/>
                <a:tab pos="674688" algn="r"/>
                <a:tab pos="731838" algn="r"/>
              </a:tabLst>
            </a:pPr>
            <a:r>
              <a:rPr lang="en-US" sz="1800" dirty="0" smtClean="0">
                <a:solidFill>
                  <a:schemeClr val="bg1"/>
                </a:solidFill>
                <a:latin typeface="Calibri" pitchFamily="34" charset="0"/>
                <a:cs typeface="Angsana New" pitchFamily="18" charset="-34"/>
              </a:rPr>
              <a:t>Assign Category = </a:t>
            </a:r>
          </a:p>
          <a:p>
            <a:pPr marL="0" marR="0" indent="0" algn="ctr" defTabSz="914400" rtl="0" eaLnBrk="1" fontAlgn="base" latinLnBrk="0" hangingPunct="1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338" algn="l"/>
                <a:tab pos="274638" algn="l"/>
                <a:tab pos="674688" algn="r"/>
                <a:tab pos="731838" algn="r"/>
              </a:tabLst>
            </a:pPr>
            <a:r>
              <a:rPr lang="en-US" sz="1800" dirty="0" smtClean="0">
                <a:solidFill>
                  <a:schemeClr val="bg1"/>
                </a:solidFill>
                <a:latin typeface="Calibri" pitchFamily="34" charset="0"/>
                <a:cs typeface="Angsana New" pitchFamily="18" charset="-34"/>
              </a:rPr>
              <a:t>‘chief executive’</a:t>
            </a:r>
          </a:p>
        </p:txBody>
      </p:sp>
      <p:sp>
        <p:nvSpPr>
          <p:cNvPr id="40" name="Diamond 39"/>
          <p:cNvSpPr/>
          <p:nvPr/>
        </p:nvSpPr>
        <p:spPr bwMode="auto">
          <a:xfrm>
            <a:off x="2933700" y="5372100"/>
            <a:ext cx="1976437" cy="800100"/>
          </a:xfrm>
          <a:prstGeom prst="diamond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338" algn="l"/>
                <a:tab pos="274638" algn="l"/>
                <a:tab pos="674688" algn="r"/>
                <a:tab pos="731838" algn="r"/>
              </a:tabLst>
            </a:pPr>
            <a:r>
              <a:rPr lang="en-US" sz="1600" dirty="0" err="1" smtClean="0">
                <a:solidFill>
                  <a:schemeClr val="bg1"/>
                </a:solidFill>
                <a:latin typeface="Calibri" pitchFamily="34" charset="0"/>
                <a:cs typeface="Angsana New" pitchFamily="18" charset="-34"/>
              </a:rPr>
              <a:t>doc.type</a:t>
            </a:r>
            <a:r>
              <a:rPr lang="en-US" sz="1600" dirty="0" smtClean="0">
                <a:solidFill>
                  <a:schemeClr val="bg1"/>
                </a:solidFill>
                <a:latin typeface="Calibri" pitchFamily="34" charset="0"/>
                <a:cs typeface="Angsana New" pitchFamily="18" charset="-34"/>
              </a:rPr>
              <a:t> = </a:t>
            </a:r>
            <a:r>
              <a:rPr lang="en-US" sz="1600" i="1" dirty="0" smtClean="0">
                <a:solidFill>
                  <a:schemeClr val="bg1"/>
                </a:solidFill>
                <a:latin typeface="Calibri" pitchFamily="34" charset="0"/>
                <a:cs typeface="Angsana New" pitchFamily="18" charset="-34"/>
              </a:rPr>
              <a:t>email</a:t>
            </a:r>
            <a:r>
              <a:rPr lang="en-US" sz="1600" dirty="0" smtClean="0">
                <a:solidFill>
                  <a:schemeClr val="bg1"/>
                </a:solidFill>
                <a:latin typeface="Calibri" pitchFamily="34" charset="0"/>
                <a:cs typeface="Angsana New" pitchFamily="18" charset="-34"/>
              </a:rPr>
              <a:t>?</a:t>
            </a:r>
          </a:p>
        </p:txBody>
      </p:sp>
      <p:sp>
        <p:nvSpPr>
          <p:cNvPr id="43" name="Rectangle 42"/>
          <p:cNvSpPr/>
          <p:nvPr/>
        </p:nvSpPr>
        <p:spPr bwMode="auto">
          <a:xfrm>
            <a:off x="6019800" y="5467350"/>
            <a:ext cx="2628900" cy="6096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338" algn="l"/>
                <a:tab pos="274638" algn="l"/>
                <a:tab pos="674688" algn="r"/>
                <a:tab pos="731838" algn="r"/>
              </a:tabLst>
            </a:pPr>
            <a:r>
              <a:rPr lang="en-US" sz="1800" dirty="0" smtClean="0">
                <a:solidFill>
                  <a:schemeClr val="bg1"/>
                </a:solidFill>
                <a:latin typeface="Calibri" pitchFamily="34" charset="0"/>
                <a:cs typeface="Angsana New" pitchFamily="18" charset="-34"/>
              </a:rPr>
              <a:t>Assign Category = </a:t>
            </a:r>
          </a:p>
          <a:p>
            <a:pPr marL="0" marR="0" indent="0" algn="ctr" defTabSz="914400" rtl="0" eaLnBrk="1" fontAlgn="base" latinLnBrk="0" hangingPunct="1">
              <a:lnSpc>
                <a:spcPct val="7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338" algn="l"/>
                <a:tab pos="274638" algn="l"/>
                <a:tab pos="674688" algn="r"/>
                <a:tab pos="731838" algn="r"/>
              </a:tabLst>
            </a:pPr>
            <a:r>
              <a:rPr lang="en-US" sz="1800" dirty="0" smtClean="0">
                <a:solidFill>
                  <a:schemeClr val="bg1"/>
                </a:solidFill>
                <a:latin typeface="Calibri" pitchFamily="34" charset="0"/>
                <a:cs typeface="Angsana New" pitchFamily="18" charset="-34"/>
              </a:rPr>
              <a:t>‘internal communication’</a:t>
            </a:r>
          </a:p>
        </p:txBody>
      </p:sp>
      <p:cxnSp>
        <p:nvCxnSpPr>
          <p:cNvPr id="27" name="Straight Arrow Connector 26"/>
          <p:cNvCxnSpPr>
            <a:stCxn id="40" idx="3"/>
            <a:endCxn id="43" idx="1"/>
          </p:cNvCxnSpPr>
          <p:nvPr/>
        </p:nvCxnSpPr>
        <p:spPr bwMode="auto">
          <a:xfrm>
            <a:off x="4910137" y="5772150"/>
            <a:ext cx="1109663" cy="1588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8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8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  <p:bldP spid="33" grpId="0" animBg="1"/>
      <p:bldP spid="36" grpId="0" animBg="1"/>
      <p:bldP spid="40" grpId="0" animBg="1"/>
      <p:bldP spid="4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Statistical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9563" y="1143000"/>
            <a:ext cx="8605837" cy="5029200"/>
          </a:xfrm>
        </p:spPr>
        <p:txBody>
          <a:bodyPr>
            <a:normAutofit/>
          </a:bodyPr>
          <a:lstStyle/>
          <a:p>
            <a:pPr marL="344488" indent="-344488">
              <a:spcAft>
                <a:spcPts val="0"/>
              </a:spcAft>
            </a:pPr>
            <a:r>
              <a:rPr lang="en-US" sz="2400" dirty="0" smtClean="0"/>
              <a:t>Word frequency</a:t>
            </a:r>
          </a:p>
          <a:p>
            <a:pPr marL="344488" indent="-344488">
              <a:spcAft>
                <a:spcPts val="0"/>
              </a:spcAft>
            </a:pPr>
            <a:r>
              <a:rPr lang="en-US" sz="2400" dirty="0" smtClean="0"/>
              <a:t>Relative placement of words, groupings</a:t>
            </a:r>
          </a:p>
          <a:p>
            <a:pPr marL="344488" indent="-344488">
              <a:spcAft>
                <a:spcPts val="0"/>
              </a:spcAft>
            </a:pPr>
            <a:r>
              <a:rPr lang="en-US" sz="2400" dirty="0" smtClean="0"/>
              <a:t>Distance between words in a document</a:t>
            </a:r>
          </a:p>
          <a:p>
            <a:pPr marL="344488" indent="-344488">
              <a:spcAft>
                <a:spcPts val="0"/>
              </a:spcAft>
            </a:pPr>
            <a:r>
              <a:rPr lang="en-US" sz="2400" dirty="0" smtClean="0"/>
              <a:t>Pattern analysis</a:t>
            </a:r>
          </a:p>
          <a:p>
            <a:pPr marL="344488" indent="-344488">
              <a:spcAft>
                <a:spcPts val="0"/>
              </a:spcAft>
            </a:pPr>
            <a:r>
              <a:rPr lang="en-US" sz="2400" dirty="0" smtClean="0"/>
              <a:t>Co-occurrence of terms to find clumps or clusters of closely related documents</a:t>
            </a:r>
          </a:p>
          <a:p>
            <a:pPr marL="344488" indent="-344488">
              <a:spcAft>
                <a:spcPts val="0"/>
              </a:spcAft>
            </a:pPr>
            <a:r>
              <a:rPr lang="en-US" sz="2400" dirty="0" smtClean="0"/>
              <a:t>Makes assignments to categories based on a set of </a:t>
            </a:r>
            <a:r>
              <a:rPr lang="en-US" sz="2400" i="1" dirty="0" smtClean="0"/>
              <a:t>training documents </a:t>
            </a:r>
          </a:p>
          <a:p>
            <a:pPr marL="344488" indent="-344488">
              <a:spcAft>
                <a:spcPts val="0"/>
              </a:spcAft>
            </a:pPr>
            <a:r>
              <a:rPr lang="en-US" sz="2400" dirty="0" smtClean="0"/>
              <a:t>Requires more time to deploy due to need to select a representative set of documents for training the tool</a:t>
            </a:r>
          </a:p>
          <a:p>
            <a:pPr marL="344488" indent="-344488">
              <a:spcAft>
                <a:spcPts val="0"/>
              </a:spcAft>
            </a:pPr>
            <a:r>
              <a:rPr lang="en-US" sz="2400" dirty="0" smtClean="0"/>
              <a:t>Accuracy of the semantic analysis will depend on how well the training documents have been chosen</a:t>
            </a:r>
          </a:p>
          <a:p>
            <a:pPr marL="344488" indent="-344488">
              <a:spcAft>
                <a:spcPts val="0"/>
              </a:spcAft>
            </a:pPr>
            <a:endParaRPr lang="en-US" sz="2400" dirty="0" smtClean="0"/>
          </a:p>
          <a:p>
            <a:pPr marL="344488" indent="-344488">
              <a:spcAft>
                <a:spcPts val="0"/>
              </a:spcAft>
            </a:pPr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19F91C-80C4-4CBB-AC2E-1EE222D8E705}" type="slidenum">
              <a:rPr lang="en-US" altLang="en-US" smtClean="0"/>
              <a:pPr>
                <a:defRPr/>
              </a:pPr>
              <a:t>9</a:t>
            </a:fld>
            <a:endParaRPr lang="en-US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ntent slide">
  <a:themeElements>
    <a:clrScheme name="content slid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ontent slid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7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>
            <a:tab pos="160338" algn="l"/>
            <a:tab pos="274638" algn="l"/>
            <a:tab pos="674688" algn="r"/>
            <a:tab pos="731838" algn="r"/>
          </a:tabLst>
          <a:defRPr sz="1200" b="0" dirty="0" smtClean="0">
            <a:solidFill>
              <a:schemeClr val="tx1"/>
            </a:solidFill>
            <a:latin typeface="Calibri" pitchFamily="34" charset="0"/>
            <a:cs typeface="Angsana New" pitchFamily="18" charset="-34"/>
          </a:defRPr>
        </a:defPPr>
      </a:lstStyle>
    </a:spDef>
    <a:lnDef>
      <a:spPr bwMode="auto"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arrow"/>
        </a:ln>
        <a:effectLst/>
      </a:spPr>
      <a:bodyPr/>
      <a:lstStyle/>
    </a:lnDef>
    <a:txDef>
      <a:spPr>
        <a:noFill/>
        <a:ln>
          <a:solidFill>
            <a:schemeClr val="tx1"/>
          </a:solidFill>
        </a:ln>
      </a:spPr>
      <a:bodyPr wrap="square" rtlCol="0" anchor="ctr" anchorCtr="0">
        <a:noAutofit/>
      </a:bodyPr>
      <a:lstStyle>
        <a:defPPr>
          <a:defRPr b="0" dirty="0" smtClean="0">
            <a:solidFill>
              <a:schemeClr val="tx1"/>
            </a:solidFill>
            <a:latin typeface="Calibri" pitchFamily="34" charset="0"/>
          </a:defRPr>
        </a:defPPr>
      </a:lstStyle>
    </a:txDef>
  </a:objectDefaults>
  <a:extraClrSchemeLst>
    <a:extraClrScheme>
      <a:clrScheme name="content slid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nt slid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nt slid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nt slid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nt slid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nt slid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nt slid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nt slid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nt slid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nt slid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nt slid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nt slid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16831</TotalTime>
  <Words>1996</Words>
  <Application>Microsoft Office PowerPoint</Application>
  <PresentationFormat>On-screen Show (4:3)</PresentationFormat>
  <Paragraphs>415</Paragraphs>
  <Slides>31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content slide</vt:lpstr>
      <vt:lpstr>Empowering the Publishing Process  with Semantic Technologies</vt:lpstr>
      <vt:lpstr>Agenda</vt:lpstr>
      <vt:lpstr>Innodata Isogen – Who We Are</vt:lpstr>
      <vt:lpstr>Overview</vt:lpstr>
      <vt:lpstr>What Do Publishers Have in Common?</vt:lpstr>
      <vt:lpstr>Semantic Analysis Tools Can Help</vt:lpstr>
      <vt:lpstr>Semantic Technologies: Some Characteristics</vt:lpstr>
      <vt:lpstr>Rules-Based Text Analysis</vt:lpstr>
      <vt:lpstr>Statistical Analysis</vt:lpstr>
      <vt:lpstr>Semantic and Linguistic Clustering </vt:lpstr>
      <vt:lpstr>The Content Supply Chain</vt:lpstr>
      <vt:lpstr>Semantic Tools in the Content Supply Chain</vt:lpstr>
      <vt:lpstr>Slide 13</vt:lpstr>
      <vt:lpstr>Preview of Case Studies</vt:lpstr>
      <vt:lpstr>Slide 15</vt:lpstr>
      <vt:lpstr>Rules-based Auto-classification</vt:lpstr>
      <vt:lpstr>Slide 17</vt:lpstr>
      <vt:lpstr>Document Analysis and Entity Linking</vt:lpstr>
      <vt:lpstr>Goals for the New Process</vt:lpstr>
      <vt:lpstr>Document Analysis and Linking Process</vt:lpstr>
      <vt:lpstr>Benefits of the New Process</vt:lpstr>
      <vt:lpstr>Slide 22</vt:lpstr>
      <vt:lpstr> Auto-summarization – Major Newspaper</vt:lpstr>
      <vt:lpstr>Slide 24</vt:lpstr>
      <vt:lpstr>Product Assembly</vt:lpstr>
      <vt:lpstr>Slide 26</vt:lpstr>
      <vt:lpstr>Custom Information Feeds</vt:lpstr>
      <vt:lpstr>Benefits of Using Semantic Technologies </vt:lpstr>
      <vt:lpstr>Challenges Using Semantic Technologies </vt:lpstr>
      <vt:lpstr>Slide 30</vt:lpstr>
      <vt:lpstr>Slide 31</vt:lpstr>
    </vt:vector>
  </TitlesOfParts>
  <Company>Innodata Isogen,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Empowering the Publishing Process with Semantic Technologies</dc:title>
  <dc:creator>Innodata Isogen;Stephen Cohen</dc:creator>
  <cp:lastModifiedBy>Stephen Cohen</cp:lastModifiedBy>
  <cp:revision>2511</cp:revision>
  <dcterms:created xsi:type="dcterms:W3CDTF">2005-03-17T20:54:26Z</dcterms:created>
  <dcterms:modified xsi:type="dcterms:W3CDTF">2010-02-23T14:39:04Z</dcterms:modified>
</cp:coreProperties>
</file>